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5"/>
  </p:notesMasterIdLst>
  <p:sldIdLst>
    <p:sldId id="256" r:id="rId2"/>
    <p:sldId id="433" r:id="rId3"/>
    <p:sldId id="435" r:id="rId4"/>
    <p:sldId id="311" r:id="rId5"/>
    <p:sldId id="340" r:id="rId6"/>
    <p:sldId id="383" r:id="rId7"/>
    <p:sldId id="328" r:id="rId8"/>
    <p:sldId id="270" r:id="rId9"/>
    <p:sldId id="274" r:id="rId10"/>
    <p:sldId id="426" r:id="rId11"/>
    <p:sldId id="314" r:id="rId12"/>
    <p:sldId id="410" r:id="rId13"/>
    <p:sldId id="407" r:id="rId14"/>
    <p:sldId id="424" r:id="rId15"/>
    <p:sldId id="361" r:id="rId16"/>
    <p:sldId id="337" r:id="rId17"/>
    <p:sldId id="427" r:id="rId18"/>
    <p:sldId id="349" r:id="rId19"/>
    <p:sldId id="312" r:id="rId20"/>
    <p:sldId id="428" r:id="rId21"/>
    <p:sldId id="384" r:id="rId22"/>
    <p:sldId id="434" r:id="rId23"/>
    <p:sldId id="39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775209-FB65-6E4C-A4B5-03E9A1CDD9DE}">
          <p14:sldIdLst>
            <p14:sldId id="256"/>
            <p14:sldId id="433"/>
            <p14:sldId id="435"/>
            <p14:sldId id="311"/>
            <p14:sldId id="340"/>
            <p14:sldId id="383"/>
            <p14:sldId id="328"/>
            <p14:sldId id="270"/>
            <p14:sldId id="274"/>
            <p14:sldId id="426"/>
            <p14:sldId id="314"/>
            <p14:sldId id="410"/>
            <p14:sldId id="407"/>
            <p14:sldId id="424"/>
            <p14:sldId id="361"/>
            <p14:sldId id="337"/>
            <p14:sldId id="427"/>
            <p14:sldId id="349"/>
          </p14:sldIdLst>
        </p14:section>
        <p14:section name="Keep slides" id="{4D6D5E7B-7158-4143-98CD-B6AFF3C8F8B7}">
          <p14:sldIdLst>
            <p14:sldId id="312"/>
            <p14:sldId id="428"/>
            <p14:sldId id="384"/>
            <p14:sldId id="434"/>
            <p14:sldId id="395"/>
          </p14:sldIdLst>
        </p14:section>
        <p14:section name="FactorAnalysis" id="{84128FA3-A08F-6D4D-9FEC-8F823795C3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0FF"/>
    <a:srgbClr val="FF0100"/>
    <a:srgbClr val="F8D4B3"/>
    <a:srgbClr val="78E505"/>
    <a:srgbClr val="FFFF00"/>
    <a:srgbClr val="00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4" autoAdjust="0"/>
    <p:restoredTop sz="81449" autoAdjust="0"/>
  </p:normalViewPr>
  <p:slideViewPr>
    <p:cSldViewPr snapToGrid="0" snapToObjects="1" showGuides="1">
      <p:cViewPr>
        <p:scale>
          <a:sx n="86" d="100"/>
          <a:sy n="86" d="100"/>
        </p:scale>
        <p:origin x="552" y="208"/>
      </p:cViewPr>
      <p:guideLst>
        <p:guide orient="horz" pos="2137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B2FB6-4886-1B4B-A4B6-A0DC4297E045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2FA91-5F73-9642-AF24-4A2A88CFD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61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67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sz="1200" b="0" i="0" u="none" strike="noStrike" cap="none" dirty="0" err="1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wrgc</a:t>
            </a:r>
            <a:r>
              <a:rPr lang="ja-JP" altLang="en-US" dirty="0" smtClean="0"/>
              <a:t>は上記より求められます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sym typeface="Calibri"/>
              </a:rPr>
              <a:t>。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早期では、</a:t>
            </a:r>
            <a:r>
              <a:rPr lang="en-US" altLang="ja-JP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MD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値によって、</a:t>
            </a:r>
            <a:r>
              <a:rPr kumimoji="1" lang="en-US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OCT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から推定される</a:t>
            </a:r>
            <a:r>
              <a:rPr kumimoji="1" lang="en-US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に重きをおいて、後</a:t>
            </a:r>
            <a:r>
              <a:rPr kumimoji="1" lang="ja-JP" altLang="en-US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期で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は</a:t>
            </a:r>
            <a:r>
              <a:rPr kumimoji="1" lang="ja-JP" altLang="en-US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、ハンフリー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から推定される</a:t>
            </a:r>
            <a:r>
              <a:rPr kumimoji="1" lang="en-US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kumimoji="1" lang="ja-JP" altLang="ja-JP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に重きをおい</a:t>
            </a:r>
            <a:r>
              <a:rPr kumimoji="1" lang="ja-JP" altLang="en-US" sz="1200" b="0" i="0" u="none" strike="noStrike" kern="1200" cap="none" dirty="0" smtClean="0">
                <a:solidFill>
                  <a:schemeClr val="dk1"/>
                </a:solidFill>
                <a:effectLst/>
                <a:latin typeface="+mn-ea"/>
                <a:ea typeface="+mn-ea"/>
                <a:cs typeface="Calibri"/>
                <a:sym typeface="Calibri"/>
              </a:rPr>
              <a:t>て算出されます</a:t>
            </a:r>
            <a:r>
              <a:rPr lang="ja-JP" altLang="en-US" sz="120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19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次に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の関係をしめします。青が</a:t>
            </a:r>
            <a:r>
              <a:rPr kumimoji="1" lang="en-US" altLang="ja-JP" dirty="0" smtClean="0"/>
              <a:t>RGC10-2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の３６０ドから算出した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です。赤が</a:t>
            </a:r>
            <a:r>
              <a:rPr kumimoji="1" lang="en-US" altLang="ja-JP" dirty="0" smtClean="0"/>
              <a:t>OCT</a:t>
            </a:r>
            <a:r>
              <a:rPr kumimoji="1" lang="ja-JP" altLang="en-US" dirty="0" smtClean="0"/>
              <a:t>の１８０ドから算出した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で、両方とも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と高い相関が認められました。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値が良好なほど、</a:t>
            </a:r>
            <a:r>
              <a:rPr kumimoji="1" lang="en-US" altLang="ja-JP" dirty="0" err="1" smtClean="0"/>
              <a:t>wrgc</a:t>
            </a:r>
            <a:r>
              <a:rPr kumimoji="1" lang="ja-JP" altLang="en-US" dirty="0" smtClean="0"/>
              <a:t>数に乖離が見られますが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よりも乖離が全体的に改善していることがわかります★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278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結果のまとめです</a:t>
            </a:r>
            <a:endParaRPr kumimoji="1" lang="en-US" altLang="ja-JP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 smtClean="0">
                <a:latin typeface="+mn-ea"/>
              </a:rPr>
              <a:t>RGC_10-2</a:t>
            </a:r>
            <a:r>
              <a:rPr kumimoji="1" lang="ja-JP" altLang="en-US" sz="1200" dirty="0" smtClean="0">
                <a:latin typeface="+mn-ea"/>
              </a:rPr>
              <a:t>と</a:t>
            </a:r>
            <a:r>
              <a:rPr kumimoji="1" lang="en-US" altLang="ja-JP" sz="1200" dirty="0" smtClean="0">
                <a:latin typeface="+mn-ea"/>
              </a:rPr>
              <a:t>RGC_OCT</a:t>
            </a:r>
            <a:r>
              <a:rPr kumimoji="1" lang="ja-JP" altLang="en-US" sz="1200" dirty="0" smtClean="0">
                <a:latin typeface="+mn-ea"/>
              </a:rPr>
              <a:t>３６０</a:t>
            </a:r>
            <a:r>
              <a:rPr kumimoji="1" lang="en-US" altLang="ja-JP" sz="1200" dirty="0" smtClean="0">
                <a:latin typeface="+mn-ea"/>
              </a:rPr>
              <a:t>°</a:t>
            </a:r>
            <a:r>
              <a:rPr kumimoji="1" lang="ja-JP" altLang="en-US" sz="1200" dirty="0" smtClean="0">
                <a:latin typeface="+mn-ea"/>
              </a:rPr>
              <a:t>と１８０</a:t>
            </a:r>
            <a:r>
              <a:rPr kumimoji="1" lang="en-US" altLang="ja-JP" sz="1200" dirty="0" smtClean="0">
                <a:latin typeface="+mn-ea"/>
              </a:rPr>
              <a:t>°</a:t>
            </a:r>
            <a:r>
              <a:rPr kumimoji="1" lang="ja-JP" altLang="en-US" sz="1200" dirty="0" smtClean="0">
                <a:latin typeface="+mn-ea"/>
              </a:rPr>
              <a:t>では、３６０</a:t>
            </a:r>
            <a:r>
              <a:rPr kumimoji="1" lang="en-US" altLang="ja-JP" sz="1200" dirty="0" smtClean="0">
                <a:latin typeface="+mn-ea"/>
              </a:rPr>
              <a:t>°</a:t>
            </a:r>
            <a:r>
              <a:rPr kumimoji="1" lang="ja-JP" altLang="en-US" sz="1200" dirty="0" smtClean="0">
                <a:latin typeface="+mn-ea"/>
              </a:rPr>
              <a:t>の方が</a:t>
            </a:r>
            <a:r>
              <a:rPr kumimoji="1" lang="en-US" altLang="ja-JP" sz="1200" dirty="0" smtClean="0">
                <a:latin typeface="+mn-ea"/>
              </a:rPr>
              <a:t>RGC</a:t>
            </a:r>
            <a:r>
              <a:rPr kumimoji="1" lang="ja-JP" altLang="en-US" sz="1200" dirty="0" smtClean="0">
                <a:latin typeface="+mn-ea"/>
              </a:rPr>
              <a:t>数が一致。</a:t>
            </a:r>
            <a:endParaRPr kumimoji="1" lang="en-US" altLang="ja-JP" sz="1200" dirty="0" smtClean="0"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 smtClean="0">
                <a:latin typeface="+mn-ea"/>
              </a:rPr>
              <a:t>MD10-2</a:t>
            </a:r>
            <a:r>
              <a:rPr kumimoji="1" lang="ja-JP" altLang="en-US" sz="1200" dirty="0" smtClean="0">
                <a:latin typeface="+mn-ea"/>
              </a:rPr>
              <a:t>においてもウエイティングは有効</a:t>
            </a:r>
            <a:endParaRPr kumimoji="1" lang="en-US" altLang="ja-JP" sz="1200" dirty="0" smtClean="0">
              <a:latin typeface="+mn-ea"/>
            </a:endParaRPr>
          </a:p>
          <a:p>
            <a:r>
              <a:rPr kumimoji="1" lang="en-US" altLang="ja-JP" sz="1200" dirty="0" smtClean="0">
                <a:latin typeface="+mn-ea"/>
              </a:rPr>
              <a:t>RGC_10-2</a:t>
            </a:r>
            <a:r>
              <a:rPr kumimoji="1" lang="ja-JP" altLang="en-US" sz="1200" dirty="0" smtClean="0">
                <a:latin typeface="+mn-ea"/>
              </a:rPr>
              <a:t>と</a:t>
            </a:r>
            <a:r>
              <a:rPr kumimoji="1" lang="en-US" altLang="ja-JP" sz="1200" dirty="0" smtClean="0">
                <a:latin typeface="+mn-ea"/>
              </a:rPr>
              <a:t>RGC_24-2</a:t>
            </a:r>
            <a:r>
              <a:rPr kumimoji="1" lang="ja-JP" altLang="en-US" sz="1200" dirty="0" smtClean="0">
                <a:latin typeface="+mn-ea"/>
              </a:rPr>
              <a:t>では高い相関でした</a:t>
            </a:r>
            <a:endParaRPr kumimoji="1" lang="en-US" altLang="ja-JP" sz="1200" dirty="0" smtClean="0">
              <a:latin typeface="+mn-ea"/>
            </a:endParaRPr>
          </a:p>
          <a:p>
            <a:r>
              <a:rPr kumimoji="1" lang="ja-JP" altLang="en-US" sz="1200" dirty="0" smtClean="0">
                <a:latin typeface="+mn-ea"/>
              </a:rPr>
              <a:t>★</a:t>
            </a:r>
            <a:endParaRPr lang="ja-JP" altLang="en-US" sz="1200" dirty="0" smtClean="0">
              <a:latin typeface="+mn-ea"/>
            </a:endParaRPr>
          </a:p>
          <a:p>
            <a:endParaRPr kumimoji="1" lang="ja-JP" altLang="en-US" sz="1200" dirty="0" smtClean="0">
              <a:latin typeface="+mn-ea"/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96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考察です。</a:t>
            </a:r>
            <a:endParaRPr lang="en-US" altLang="ja-JP" dirty="0" smtClean="0"/>
          </a:p>
          <a:p>
            <a:r>
              <a:rPr lang="ja-JP" altLang="en-US" dirty="0" smtClean="0"/>
              <a:t>視覚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以内からの入力神経線維走行の視神経乳頭への対応示します。</a:t>
            </a:r>
            <a:endParaRPr lang="en-US" altLang="ja-JP" dirty="0" smtClean="0"/>
          </a:p>
          <a:p>
            <a:r>
              <a:rPr lang="ja-JP" altLang="en-US" dirty="0" smtClean="0"/>
              <a:t>左図、</a:t>
            </a:r>
            <a:r>
              <a:rPr lang="en-US" altLang="ja-JP" dirty="0" smtClean="0"/>
              <a:t>Hood</a:t>
            </a:r>
            <a:r>
              <a:rPr lang="ja-JP" altLang="en-US" dirty="0" smtClean="0"/>
              <a:t>らは中心</a:t>
            </a:r>
            <a:r>
              <a:rPr lang="en-US" altLang="ja-JP" dirty="0" smtClean="0"/>
              <a:t>8</a:t>
            </a:r>
            <a:r>
              <a:rPr lang="ja-JP" altLang="en-US" dirty="0" smtClean="0"/>
              <a:t>度の黄斑からの神経線維の走行を図の様に示し、これを参考に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らは</a:t>
            </a:r>
            <a:r>
              <a:rPr lang="en-US" altLang="ja-JP" dirty="0" smtClean="0"/>
              <a:t>180</a:t>
            </a:r>
            <a:r>
              <a:rPr lang="ja-JP" altLang="en-US" dirty="0" smtClean="0"/>
              <a:t>度を採択しています。</a:t>
            </a:r>
            <a:r>
              <a:rPr lang="en-US" altLang="ja-JP" dirty="0" smtClean="0"/>
              <a:t>Nakanishi</a:t>
            </a:r>
            <a:r>
              <a:rPr lang="ja-JP" altLang="en-US" dirty="0" smtClean="0"/>
              <a:t>らは、</a:t>
            </a:r>
            <a:r>
              <a:rPr lang="en-US" altLang="ja-JP" dirty="0" smtClean="0"/>
              <a:t>24-2</a:t>
            </a:r>
            <a:r>
              <a:rPr lang="ja-JP" altLang="en-US" dirty="0" smtClean="0"/>
              <a:t>、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の</a:t>
            </a:r>
            <a:r>
              <a:rPr lang="en-US" altLang="ja-JP" dirty="0" smtClean="0"/>
              <a:t>TD</a:t>
            </a:r>
            <a:r>
              <a:rPr lang="ja-JP" altLang="en-US" dirty="0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の測定値を因子分析をもちいて、右図の様に対応を示しています☆</a:t>
            </a:r>
            <a:endParaRPr lang="en-US" altLang="ja-JP" dirty="0" smtClean="0"/>
          </a:p>
          <a:p>
            <a:r>
              <a:rPr lang="ja-JP" altLang="en-US" dirty="0" smtClean="0"/>
              <a:t>いずれにしても、中心</a:t>
            </a:r>
            <a:r>
              <a:rPr lang="en-US" altLang="ja-JP" dirty="0" smtClean="0"/>
              <a:t>10°</a:t>
            </a:r>
            <a:r>
              <a:rPr lang="ja-JP" altLang="en-US" dirty="0" smtClean="0"/>
              <a:t>内の神経線維が視神経乳頭全体の神経線維をカバーするというのは解剖学的にも誤りといえます★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077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Harwerth</a:t>
            </a:r>
            <a:r>
              <a:rPr lang="ja-JP" altLang="en-US" dirty="0" smtClean="0"/>
              <a:t>のモデルは、中心</a:t>
            </a:r>
            <a:r>
              <a:rPr lang="en-US" altLang="ja-JP" dirty="0" smtClean="0"/>
              <a:t>5°</a:t>
            </a:r>
            <a:r>
              <a:rPr lang="ja-JP" altLang="en-US" dirty="0" smtClean="0"/>
              <a:t>以内の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数がが発散しており、１，３</a:t>
            </a:r>
            <a:r>
              <a:rPr lang="en-US" altLang="ja-JP" dirty="0" smtClean="0"/>
              <a:t>°</a:t>
            </a:r>
            <a:r>
              <a:rPr lang="ja-JP" altLang="en-US" dirty="0" smtClean="0"/>
              <a:t>　に測定点をもつ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では、</a:t>
            </a:r>
            <a:r>
              <a:rPr lang="en-US" altLang="ja-JP" dirty="0" smtClean="0"/>
              <a:t>MD</a:t>
            </a:r>
            <a:r>
              <a:rPr lang="ja-JP" altLang="en-US" dirty="0" smtClean="0"/>
              <a:t>値が高いほど推定</a:t>
            </a:r>
            <a:r>
              <a:rPr lang="en-US" altLang="ja-JP" dirty="0" smtClean="0"/>
              <a:t>RGC</a:t>
            </a:r>
            <a:r>
              <a:rPr lang="ja-JP" altLang="en-US" dirty="0" smtClean="0"/>
              <a:t>数が増大し、</a:t>
            </a:r>
            <a:r>
              <a:rPr lang="en-US" altLang="ja-JP" dirty="0" smtClean="0"/>
              <a:t>360</a:t>
            </a:r>
            <a:r>
              <a:rPr lang="ja-JP" altLang="en-US" dirty="0" smtClean="0"/>
              <a:t>度との相関が改善したと考えられます。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60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そのため、黄斑部の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と視細胞の位置ずれを補正した</a:t>
            </a:r>
            <a:r>
              <a:rPr lang="en-US" altLang="ja-JP" dirty="0" smtClean="0"/>
              <a:t>RGC</a:t>
            </a:r>
            <a:r>
              <a:rPr lang="en-US" altLang="ja-JP" baseline="0" dirty="0" smtClean="0"/>
              <a:t> displacement</a:t>
            </a:r>
            <a:r>
              <a:rPr lang="ja-JP" altLang="en-US" baseline="0" dirty="0" smtClean="0"/>
              <a:t>配置を考慮する必要があると思われました。</a:t>
            </a:r>
            <a:endParaRPr lang="en-US" altLang="ja-JP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284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結語です</a:t>
            </a:r>
            <a:endParaRPr kumimoji="1" lang="en-US" altLang="ja-JP" dirty="0" smtClean="0"/>
          </a:p>
          <a:p>
            <a:r>
              <a:rPr kumimoji="1" lang="en-US" altLang="ja-JP" dirty="0" smtClean="0"/>
              <a:t>HFA10-2</a:t>
            </a:r>
            <a:r>
              <a:rPr kumimoji="1" lang="ja-JP" altLang="en-US" dirty="0" smtClean="0"/>
              <a:t>による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推定は有用、ウエイティングは有効である</a:t>
            </a:r>
            <a:r>
              <a:rPr kumimoji="1" lang="ja-JP" altLang="en-US" smtClean="0"/>
              <a:t>と思われた。</a:t>
            </a:r>
            <a:endParaRPr kumimoji="1" lang="ja-JP" altLang="en-US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19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網膜神経節細胞</a:t>
            </a:r>
            <a:r>
              <a:rPr lang="en-US" altLang="ja-JP" dirty="0" smtClean="0"/>
              <a:t>(RGC)</a:t>
            </a:r>
            <a:r>
              <a:rPr lang="ja-JP" altLang="en-US" dirty="0" smtClean="0"/>
              <a:t>の</a:t>
            </a:r>
            <a:r>
              <a:rPr lang="en-US" altLang="ja-JP" dirty="0" smtClean="0"/>
              <a:t>50%</a:t>
            </a:r>
            <a:r>
              <a:rPr lang="ja-JP" altLang="en-US" dirty="0" smtClean="0"/>
              <a:t>が黄斑部に集中しており、黄斑の機能と構造の関係を理解することは重要です。</a:t>
            </a:r>
          </a:p>
          <a:p>
            <a:r>
              <a:rPr lang="ja-JP" altLang="en-US" dirty="0" smtClean="0"/>
              <a:t>緑内障診療においても２</a:t>
            </a:r>
            <a:r>
              <a:rPr lang="en-US" altLang="ja-JP" dirty="0" smtClean="0"/>
              <a:t>°</a:t>
            </a:r>
            <a:r>
              <a:rPr lang="ja-JP" altLang="en-US" dirty="0" smtClean="0"/>
              <a:t>間隔で測定される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を使用した静的視野検査の重要性が再認識されています★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06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網膜神経節細胞</a:t>
            </a:r>
            <a:r>
              <a:rPr lang="en-US" altLang="ja-JP" dirty="0" smtClean="0"/>
              <a:t>(RGC)</a:t>
            </a:r>
            <a:r>
              <a:rPr lang="ja-JP" altLang="en-US" dirty="0" smtClean="0"/>
              <a:t>の</a:t>
            </a:r>
            <a:r>
              <a:rPr lang="en-US" altLang="ja-JP" dirty="0" smtClean="0"/>
              <a:t>50%</a:t>
            </a:r>
            <a:r>
              <a:rPr lang="ja-JP" altLang="en-US" dirty="0" smtClean="0"/>
              <a:t>が黄斑部に集中しており、黄斑の機能と構造の関係を理解することは重要です。</a:t>
            </a:r>
          </a:p>
          <a:p>
            <a:r>
              <a:rPr lang="ja-JP" altLang="en-US" dirty="0" smtClean="0"/>
              <a:t>緑内障診療においても２</a:t>
            </a:r>
            <a:r>
              <a:rPr lang="en-US" altLang="ja-JP" dirty="0" smtClean="0"/>
              <a:t>°</a:t>
            </a:r>
            <a:r>
              <a:rPr lang="ja-JP" altLang="en-US" dirty="0" smtClean="0"/>
              <a:t>間隔で測定される</a:t>
            </a:r>
            <a:r>
              <a:rPr lang="en-US" altLang="ja-JP" dirty="0" smtClean="0"/>
              <a:t>10-2</a:t>
            </a:r>
            <a:r>
              <a:rPr lang="ja-JP" altLang="en-US" dirty="0" smtClean="0"/>
              <a:t>を使用した静的視野検査の重要性が再認識されています★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879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次にサブ解析として</a:t>
            </a:r>
            <a:r>
              <a:rPr kumimoji="1" lang="ja-JP" altLang="en-US" sz="1200" dirty="0" smtClean="0"/>
              <a:t>同時期の同一対象群で</a:t>
            </a:r>
            <a:r>
              <a:rPr kumimoji="1" lang="en-US" altLang="ja-JP" sz="1200" dirty="0" smtClean="0"/>
              <a:t>HFA10-2</a:t>
            </a:r>
            <a:r>
              <a:rPr kumimoji="1" lang="ja-JP" altLang="en-US" sz="1200" dirty="0" smtClean="0"/>
              <a:t>と</a:t>
            </a:r>
            <a:r>
              <a:rPr kumimoji="1" lang="en-US" altLang="ja-JP" sz="1200" dirty="0" smtClean="0"/>
              <a:t>HFA30-2</a:t>
            </a:r>
            <a:r>
              <a:rPr kumimoji="1" lang="ja-JP" altLang="en-US" sz="1200" dirty="0" smtClean="0"/>
              <a:t>を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3</a:t>
            </a:r>
            <a:r>
              <a:rPr kumimoji="1" lang="ja-JP" altLang="en-US" sz="1200" dirty="0" smtClean="0"/>
              <a:t>ヶ月以内に行っていた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45</a:t>
            </a:r>
            <a:r>
              <a:rPr kumimoji="1" lang="ja-JP" altLang="en-US" sz="1200" dirty="0" smtClean="0"/>
              <a:t>例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86</a:t>
            </a:r>
            <a:r>
              <a:rPr kumimoji="1" lang="ja-JP" altLang="en-US" sz="1200" dirty="0" smtClean="0"/>
              <a:t>データセットについて検討を行いました。</a:t>
            </a:r>
            <a:endParaRPr kumimoji="1" lang="en-US" altLang="ja-JP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 smtClean="0"/>
              <a:t>HFA30-2</a:t>
            </a:r>
            <a:r>
              <a:rPr kumimoji="1" lang="ja-JP" altLang="en-US" sz="1200" dirty="0" smtClean="0"/>
              <a:t>から</a:t>
            </a:r>
            <a:r>
              <a:rPr kumimoji="1" lang="en-US" altLang="ja-JP" sz="1200" dirty="0" smtClean="0"/>
              <a:t>24-2</a:t>
            </a:r>
            <a:r>
              <a:rPr kumimoji="1" lang="ja-JP" altLang="en-US" sz="1200" dirty="0" err="1" smtClean="0"/>
              <a:t>の測</a:t>
            </a:r>
            <a:r>
              <a:rPr kumimoji="1" lang="ja-JP" altLang="en-US" sz="1200" dirty="0" smtClean="0"/>
              <a:t>定点を使用して推定</a:t>
            </a:r>
            <a:r>
              <a:rPr kumimoji="1" lang="en-US" altLang="ja-JP" sz="1200" dirty="0" smtClean="0"/>
              <a:t>RGC</a:t>
            </a:r>
            <a:r>
              <a:rPr kumimoji="1" lang="ja-JP" altLang="en-US" sz="1200" dirty="0" err="1" smtClean="0"/>
              <a:t>を算</a:t>
            </a:r>
            <a:r>
              <a:rPr kumimoji="1" lang="ja-JP" altLang="en-US" sz="1200" dirty="0" smtClean="0"/>
              <a:t>出しました★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79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今回我々は、ハーワ－ス</a:t>
            </a:r>
            <a:r>
              <a:rPr kumimoji="1" lang="en-US" altLang="ja-JP" dirty="0" smtClean="0"/>
              <a:t>, </a:t>
            </a:r>
            <a:r>
              <a:rPr kumimoji="1" lang="ja-JP" altLang="en-US" dirty="0" smtClean="0"/>
              <a:t>メデーロスらの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数算出方法を応用し、緑内障患者のハンフリー視野</a:t>
            </a:r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と光干渉断層計から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数を算出し、検討したので報告します★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740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次にサブ解析として</a:t>
            </a:r>
            <a:r>
              <a:rPr kumimoji="1" lang="ja-JP" altLang="en-US" sz="1200" dirty="0" smtClean="0"/>
              <a:t>同時期の同一対象群で</a:t>
            </a:r>
            <a:r>
              <a:rPr kumimoji="1" lang="en-US" altLang="ja-JP" sz="1200" dirty="0" smtClean="0"/>
              <a:t>HFA10-2</a:t>
            </a:r>
            <a:r>
              <a:rPr kumimoji="1" lang="ja-JP" altLang="en-US" sz="1200" dirty="0" smtClean="0"/>
              <a:t>と</a:t>
            </a:r>
            <a:r>
              <a:rPr kumimoji="1" lang="en-US" altLang="ja-JP" sz="1200" dirty="0" smtClean="0"/>
              <a:t>HFA30-2</a:t>
            </a:r>
            <a:r>
              <a:rPr kumimoji="1" lang="ja-JP" altLang="en-US" sz="1200" dirty="0" smtClean="0"/>
              <a:t>を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3</a:t>
            </a:r>
            <a:r>
              <a:rPr kumimoji="1" lang="ja-JP" altLang="en-US" sz="1200" dirty="0" smtClean="0"/>
              <a:t>ヶ月以内に行っていた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45</a:t>
            </a:r>
            <a:r>
              <a:rPr kumimoji="1" lang="ja-JP" altLang="en-US" sz="1200" dirty="0" smtClean="0"/>
              <a:t>例</a:t>
            </a:r>
            <a:r>
              <a:rPr kumimoji="1" lang="en-US" altLang="ja-JP" sz="1200" dirty="0" smtClean="0">
                <a:solidFill>
                  <a:srgbClr val="FF0100"/>
                </a:solidFill>
              </a:rPr>
              <a:t>86</a:t>
            </a:r>
            <a:r>
              <a:rPr kumimoji="1" lang="ja-JP" altLang="en-US" sz="1200" dirty="0" smtClean="0"/>
              <a:t>データセットについて検討を行いました。</a:t>
            </a:r>
            <a:endParaRPr kumimoji="1" lang="en-US" altLang="ja-JP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 smtClean="0"/>
              <a:t>HFA30-2</a:t>
            </a:r>
            <a:r>
              <a:rPr kumimoji="1" lang="ja-JP" altLang="en-US" sz="1200" dirty="0" smtClean="0"/>
              <a:t>から</a:t>
            </a:r>
            <a:r>
              <a:rPr kumimoji="1" lang="en-US" altLang="ja-JP" sz="1200" dirty="0" smtClean="0"/>
              <a:t>24-2</a:t>
            </a:r>
            <a:r>
              <a:rPr kumimoji="1" lang="ja-JP" altLang="en-US" sz="1200" dirty="0" err="1" smtClean="0"/>
              <a:t>の測</a:t>
            </a:r>
            <a:r>
              <a:rPr kumimoji="1" lang="ja-JP" altLang="en-US" sz="1200" dirty="0" smtClean="0"/>
              <a:t>定点を使用して推定</a:t>
            </a:r>
            <a:r>
              <a:rPr kumimoji="1" lang="en-US" altLang="ja-JP" sz="1200" dirty="0" smtClean="0"/>
              <a:t>RGC</a:t>
            </a:r>
            <a:r>
              <a:rPr kumimoji="1" lang="ja-JP" altLang="en-US" sz="1200" dirty="0" err="1" smtClean="0"/>
              <a:t>を算</a:t>
            </a:r>
            <a:r>
              <a:rPr kumimoji="1" lang="ja-JP" altLang="en-US" sz="1200" dirty="0" smtClean="0"/>
              <a:t>出しました★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978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RGC_10-2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RGC_24-2</a:t>
            </a:r>
            <a:r>
              <a:rPr kumimoji="1" lang="ja-JP" altLang="en-US" dirty="0" smtClean="0"/>
              <a:t>との関係を表した散布図です。</a:t>
            </a:r>
            <a:r>
              <a:rPr kumimoji="1" lang="en-US" altLang="ja-JP" dirty="0" smtClean="0"/>
              <a:t>RGC_24-2</a:t>
            </a:r>
            <a:r>
              <a:rPr kumimoji="1" lang="ja-JP" altLang="en-US" dirty="0" smtClean="0"/>
              <a:t>の推定</a:t>
            </a:r>
            <a:r>
              <a:rPr kumimoji="1" lang="en-US" altLang="ja-JP" dirty="0" smtClean="0"/>
              <a:t>RGC</a:t>
            </a:r>
            <a:r>
              <a:rPr kumimoji="1" lang="ja-JP" altLang="en-US" dirty="0" smtClean="0"/>
              <a:t>が平均</a:t>
            </a:r>
            <a:r>
              <a:rPr kumimoji="1" lang="en-US" altLang="ja-JP" sz="1200" dirty="0" smtClean="0"/>
              <a:t>81</a:t>
            </a:r>
            <a:r>
              <a:rPr kumimoji="1" lang="ja-JP" altLang="en-US" sz="1200" dirty="0" smtClean="0"/>
              <a:t>万</a:t>
            </a:r>
            <a:r>
              <a:rPr kumimoji="1" lang="en-US" altLang="ja-JP" sz="1200" dirty="0" smtClean="0"/>
              <a:t>7915</a:t>
            </a:r>
            <a:r>
              <a:rPr kumimoji="1" lang="ja-JP" altLang="en-US" sz="1200" dirty="0" err="1" smtClean="0"/>
              <a:t>、</a:t>
            </a:r>
            <a:r>
              <a:rPr kumimoji="1" lang="en-US" altLang="ja-JP" sz="1200" dirty="0" smtClean="0"/>
              <a:t>10-2</a:t>
            </a:r>
            <a:r>
              <a:rPr kumimoji="1" lang="ja-JP" altLang="en-US" sz="1200" dirty="0" smtClean="0"/>
              <a:t>の推定</a:t>
            </a:r>
            <a:r>
              <a:rPr kumimoji="1" lang="en-US" altLang="ja-JP" sz="1200" dirty="0" smtClean="0"/>
              <a:t>RGC</a:t>
            </a:r>
            <a:r>
              <a:rPr kumimoji="1" lang="ja-JP" altLang="en-US" sz="1200" dirty="0" smtClean="0"/>
              <a:t>が平均</a:t>
            </a:r>
            <a:r>
              <a:rPr kumimoji="1" lang="en-US" altLang="ja-JP" sz="1200" dirty="0" smtClean="0"/>
              <a:t>51</a:t>
            </a:r>
            <a:r>
              <a:rPr kumimoji="1" lang="ja-JP" altLang="en-US" sz="1200" dirty="0" smtClean="0"/>
              <a:t>万</a:t>
            </a:r>
            <a:r>
              <a:rPr kumimoji="1" lang="en-US" altLang="ja-JP" sz="1200" dirty="0" smtClean="0"/>
              <a:t>5984</a:t>
            </a:r>
            <a:r>
              <a:rPr kumimoji="1" lang="ja-JP" altLang="en-US" sz="1200" dirty="0" smtClean="0"/>
              <a:t>でした。相関係数は</a:t>
            </a:r>
            <a:r>
              <a:rPr kumimoji="1" lang="en-US" altLang="ja-JP" sz="1200" dirty="0" smtClean="0"/>
              <a:t>0.86</a:t>
            </a:r>
            <a:r>
              <a:rPr kumimoji="1" lang="ja-JP" altLang="en-US" sz="1200" dirty="0" smtClean="0"/>
              <a:t>で高い相関がありました。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508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2009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月から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2017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年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月、慈恵医大附属病院眼科において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を同日に測定し、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HFA10-2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の信頼性指標と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基準を満たす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131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症例、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628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データセットです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★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467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ja-JP" sz="1050" dirty="0" smtClean="0">
                <a:latin typeface="+mn-ea"/>
                <a:ea typeface="+mn-ea"/>
              </a:rPr>
              <a:t>POAG,NTG,PPG</a:t>
            </a:r>
            <a:r>
              <a:rPr lang="ja-JP" altLang="en-US" sz="1050" dirty="0" smtClean="0">
                <a:latin typeface="+mn-ea"/>
                <a:ea typeface="+mn-ea"/>
              </a:rPr>
              <a:t>の</a:t>
            </a:r>
            <a:r>
              <a:rPr lang="en-US" altLang="ja-JP" sz="1050" dirty="0" smtClean="0">
                <a:latin typeface="+mn-ea"/>
                <a:ea typeface="+mn-ea"/>
              </a:rPr>
              <a:t>3</a:t>
            </a:r>
            <a:r>
              <a:rPr lang="ja-JP" altLang="en-US" sz="1050" dirty="0" smtClean="0">
                <a:latin typeface="+mn-ea"/>
                <a:ea typeface="+mn-ea"/>
              </a:rPr>
              <a:t>群の内訳をお示ししています。★</a:t>
            </a:r>
            <a:endParaRPr lang="ja-JP" altLang="en-US" sz="1050" dirty="0">
              <a:latin typeface="+mn-ea"/>
              <a:ea typeface="+mn-ea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6</a:t>
            </a:fld>
            <a:endParaRPr lang="en-US" dirty="0">
              <a:latin typeface="Calibri" panose="020F0502020204030204" pitchFamily="34" charset="0"/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5776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方法は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ハンフリーシータスタンダード10－2</a:t>
            </a:r>
            <a:r>
              <a:rPr lang="en-US" sz="1050" b="0" i="0" u="none" strike="noStrike" cap="none" dirty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とOCT</a:t>
            </a:r>
            <a:r>
              <a:rPr 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のオプティックディスクキューブを同日に行い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メデーロスらの方法を応用してハンフリ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-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と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OCT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から推定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RGC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数を算出しました★</a:t>
            </a:r>
            <a:endParaRPr lang="en-US" sz="1050" b="0" i="0" u="none" strike="noStrike" cap="none" dirty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2950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ハンフリーからの推定は、上記の公式で算出されます。変数は、年齢、視覚偏心度、検査点での網膜感度となります。測定点の守備網膜面積から、２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間隔の測定点は、６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°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間隔の</a:t>
            </a:r>
            <a:r>
              <a:rPr lang="en-US" altLang="ja-JP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1/9</a:t>
            </a:r>
            <a:r>
              <a:rPr lang="ja-JP" altLang="en-US" sz="1050" b="0" i="0" u="none" strike="noStrike" cap="none" dirty="0" smtClean="0">
                <a:solidFill>
                  <a:schemeClr val="dk1"/>
                </a:solidFill>
                <a:latin typeface="+mn-ea"/>
                <a:ea typeface="+mn-ea"/>
                <a:cs typeface="Calibri"/>
                <a:sym typeface="Calibri"/>
              </a:rPr>
              <a:t>の面積にに相当します。</a:t>
            </a:r>
            <a:endParaRPr lang="en-US" altLang="ja-JP" sz="1050" b="0" i="0" u="none" strike="noStrike" cap="none" dirty="0" smtClean="0">
              <a:solidFill>
                <a:schemeClr val="dk1"/>
              </a:solidFill>
              <a:latin typeface="+mn-ea"/>
              <a:ea typeface="+mn-ea"/>
              <a:cs typeface="Calibri"/>
              <a:sym typeface="Calibri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509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RGC_OCT</a:t>
            </a:r>
            <a:r>
              <a:rPr lang="ja-JP" altLang="en-US" dirty="0" smtClean="0"/>
              <a:t>は上記より求められ、変数は、</a:t>
            </a:r>
            <a:r>
              <a:rPr lang="en-US" altLang="ja-JP" dirty="0" smtClean="0"/>
              <a:t>MD</a:t>
            </a:r>
            <a:r>
              <a:rPr lang="ja-JP" altLang="en-US" dirty="0" err="1" smtClean="0"/>
              <a:t>、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、乳頭角度となります。本研究では</a:t>
            </a:r>
            <a:r>
              <a:rPr lang="en-US" altLang="ja-JP" dirty="0" smtClean="0"/>
              <a:t>Zhang</a:t>
            </a:r>
            <a:r>
              <a:rPr lang="ja-JP" altLang="en-US" dirty="0" smtClean="0"/>
              <a:t>らを参考に全周３６０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と半周１８０を採択しました。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89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10-2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の関係をしめします。青が</a:t>
            </a:r>
            <a:r>
              <a:rPr kumimoji="1" lang="en-US" altLang="ja-JP" dirty="0" smtClean="0"/>
              <a:t>RGCOCT360</a:t>
            </a:r>
            <a:r>
              <a:rPr kumimoji="1" lang="ja-JP" altLang="en-US" dirty="0" smtClean="0"/>
              <a:t>度。</a:t>
            </a:r>
            <a:r>
              <a:rPr kumimoji="1" lang="ja-JP" altLang="en-US" dirty="0" smtClean="0"/>
              <a:t>赤</a:t>
            </a:r>
            <a:r>
              <a:rPr kumimoji="1" lang="ja-JP" altLang="en-US" dirty="0" smtClean="0"/>
              <a:t>が</a:t>
            </a:r>
            <a:r>
              <a:rPr kumimoji="1" lang="en-US" altLang="ja-JP" dirty="0" smtClean="0"/>
              <a:t>RGCOCT</a:t>
            </a:r>
            <a:r>
              <a:rPr kumimoji="1" lang="ja-JP" altLang="en-US" dirty="0" smtClean="0"/>
              <a:t>１８０度です。</a:t>
            </a:r>
            <a:r>
              <a:rPr kumimoji="1" lang="en-US" altLang="ja-JP" dirty="0" smtClean="0"/>
              <a:t>RGC_OCT360</a:t>
            </a:r>
            <a:r>
              <a:rPr kumimoji="1" lang="ja-JP" altLang="en-US" dirty="0" smtClean="0"/>
              <a:t>度は、公式より</a:t>
            </a:r>
            <a:r>
              <a:rPr kumimoji="1" lang="en-US" altLang="ja-JP" dirty="0" smtClean="0"/>
              <a:t>RGC_OCT180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倍の値をとります。</a:t>
            </a:r>
            <a:r>
              <a:rPr kumimoji="1" lang="en-US" altLang="ja-JP" dirty="0" smtClean="0"/>
              <a:t>RGC_OCT</a:t>
            </a:r>
            <a:r>
              <a:rPr kumimoji="1" lang="ja-JP" altLang="en-US" dirty="0" smtClean="0"/>
              <a:t>と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の高い</a:t>
            </a:r>
            <a:r>
              <a:rPr kumimoji="1" lang="ja-JP" altLang="en-US" dirty="0" smtClean="0"/>
              <a:t>相関が認められました</a:t>
            </a:r>
            <a:r>
              <a:rPr kumimoji="1" lang="ja-JP" altLang="en-US" dirty="0" smtClean="0"/>
              <a:t>。また、</a:t>
            </a:r>
            <a:r>
              <a:rPr kumimoji="1" lang="en-US" altLang="ja-JP" dirty="0" smtClean="0"/>
              <a:t>MD</a:t>
            </a:r>
            <a:r>
              <a:rPr kumimoji="1" lang="ja-JP" altLang="en-US" dirty="0" smtClean="0"/>
              <a:t>値が良好な</a:t>
            </a:r>
            <a:r>
              <a:rPr kumimoji="1" lang="ja-JP" altLang="en-US" dirty="0" smtClean="0"/>
              <a:t>ほど</a:t>
            </a:r>
            <a:r>
              <a:rPr kumimoji="1" lang="en-US" altLang="ja-JP" dirty="0" smtClean="0"/>
              <a:t>RGC_OCT</a:t>
            </a:r>
            <a:r>
              <a:rPr kumimoji="1" lang="ja-JP" altLang="en-US" smtClean="0"/>
              <a:t>にばらつきが認められること</a:t>
            </a:r>
            <a:r>
              <a:rPr kumimoji="1" lang="ja-JP" altLang="en-US" dirty="0" smtClean="0"/>
              <a:t>がわかります★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4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smtClean="0"/>
              <a:t>RGC_10-2</a:t>
            </a:r>
            <a:r>
              <a:rPr lang="ja-JP" altLang="en-US" dirty="0" smtClean="0"/>
              <a:t>と</a:t>
            </a:r>
            <a:r>
              <a:rPr lang="en-US" altLang="ja-JP" dirty="0" smtClean="0"/>
              <a:t>RGC_OCT</a:t>
            </a:r>
            <a:r>
              <a:rPr lang="ja-JP" altLang="en-US" dirty="0" smtClean="0"/>
              <a:t>の関係を、３６０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と１８０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でしめします。青色が３６０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、赤色が１８０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で、両方とも高い相関でした。</a:t>
            </a:r>
            <a:r>
              <a:rPr lang="en-US" altLang="ja-JP" dirty="0" smtClean="0"/>
              <a:t>RGC_10-2</a:t>
            </a:r>
            <a:r>
              <a:rPr lang="ja-JP" altLang="en-US" dirty="0" smtClean="0"/>
              <a:t>が平均</a:t>
            </a:r>
            <a:r>
              <a:rPr lang="en-US" altLang="ja-JP" dirty="0" smtClean="0"/>
              <a:t>51</a:t>
            </a:r>
            <a:r>
              <a:rPr lang="ja-JP" altLang="en-US" dirty="0" smtClean="0"/>
              <a:t>万</a:t>
            </a:r>
            <a:r>
              <a:rPr lang="en-US" altLang="ja-JP" dirty="0" smtClean="0"/>
              <a:t>5984,OCT360</a:t>
            </a:r>
            <a:r>
              <a:rPr lang="ja-JP" altLang="en-US" dirty="0" smtClean="0"/>
              <a:t>ドの平均が</a:t>
            </a:r>
            <a:r>
              <a:rPr lang="en-US" altLang="ja-JP" dirty="0" smtClean="0"/>
              <a:t>55</a:t>
            </a:r>
            <a:r>
              <a:rPr lang="ja-JP" altLang="en-US" dirty="0" smtClean="0"/>
              <a:t>万</a:t>
            </a:r>
            <a:r>
              <a:rPr lang="en-US" altLang="ja-JP" dirty="0" smtClean="0"/>
              <a:t>3615, 180</a:t>
            </a:r>
            <a:r>
              <a:rPr lang="ja-JP" altLang="en-US" dirty="0" smtClean="0"/>
              <a:t>ドの平均が</a:t>
            </a:r>
            <a:r>
              <a:rPr lang="en-US" altLang="ja-JP" dirty="0" smtClean="0"/>
              <a:t>27</a:t>
            </a:r>
            <a:r>
              <a:rPr lang="ja-JP" altLang="en-US" dirty="0" smtClean="0"/>
              <a:t>万</a:t>
            </a:r>
            <a:r>
              <a:rPr lang="en-US" altLang="ja-JP" dirty="0" smtClean="0"/>
              <a:t>6394</a:t>
            </a:r>
            <a:r>
              <a:rPr lang="ja-JP" altLang="en-US" dirty="0" smtClean="0"/>
              <a:t>でした。３６０</a:t>
            </a:r>
            <a:r>
              <a:rPr lang="en-US" altLang="ja-JP" dirty="0" smtClean="0"/>
              <a:t>°</a:t>
            </a:r>
            <a:r>
              <a:rPr lang="ja-JP" altLang="en-US" dirty="0" smtClean="0"/>
              <a:t>の方が、傾き１に近くより良いモデルであることがわかます★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FA91-5F73-9642-AF24-4A2A88CFD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4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10563-3CC0-F64E-A5F4-9F39B8D1530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02D13-71D5-4849-A306-8B6BA307D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975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7522"/>
            <a:ext cx="7772400" cy="1907439"/>
          </a:xfrm>
        </p:spPr>
        <p:txBody>
          <a:bodyPr>
            <a:normAutofit/>
          </a:bodyPr>
          <a:lstStyle/>
          <a:p>
            <a:r>
              <a:rPr lang="ja-JP" altLang="en-US" sz="4800" dirty="0" smtClean="0"/>
              <a:t>ハンフリー</a:t>
            </a:r>
            <a:r>
              <a:rPr lang="en-US" altLang="ja-JP" sz="4800" dirty="0" smtClean="0"/>
              <a:t>10-2</a:t>
            </a:r>
            <a:r>
              <a:rPr lang="ja-JP" altLang="en-US" sz="4800" dirty="0" smtClean="0"/>
              <a:t>と</a:t>
            </a:r>
            <a:r>
              <a:rPr lang="en-US" altLang="ja-JP" sz="4800" dirty="0" smtClean="0"/>
              <a:t>OCT</a:t>
            </a:r>
            <a:r>
              <a:rPr lang="ja-JP" altLang="en-US" sz="4800" dirty="0" smtClean="0"/>
              <a:t>から算出する網膜神経節細胞数</a:t>
            </a:r>
            <a:endParaRPr lang="en-US" sz="4800" dirty="0"/>
          </a:p>
        </p:txBody>
      </p:sp>
      <p:sp>
        <p:nvSpPr>
          <p:cNvPr id="4" name="Rectangle 19"/>
          <p:cNvSpPr txBox="1">
            <a:spLocks noGrp="1" noChangeArrowheads="1"/>
          </p:cNvSpPr>
          <p:nvPr>
            <p:ph type="subTitle" idx="1"/>
          </p:nvPr>
        </p:nvSpPr>
        <p:spPr bwMode="auto">
          <a:xfrm>
            <a:off x="285750" y="3830638"/>
            <a:ext cx="8572500" cy="2431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96875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3968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8888" indent="-344488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4963" indent="-346075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1513" indent="-336550" algn="l" defTabSz="912813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ja-JP" altLang="en-US" sz="2400" dirty="0" smtClean="0"/>
              <a:t>田邉　義政</a:t>
            </a:r>
            <a:r>
              <a:rPr lang="en-US" altLang="ja-JP" sz="2400" baseline="30000" dirty="0" smtClean="0"/>
              <a:t>1</a:t>
            </a:r>
            <a:r>
              <a:rPr lang="ja-JP" altLang="en-US" sz="2400" baseline="30000" dirty="0" smtClean="0"/>
              <a:t>） 　</a:t>
            </a:r>
            <a:r>
              <a:rPr lang="ja-JP" altLang="en-US" sz="2400" dirty="0" smtClean="0"/>
              <a:t>小川　俊平</a:t>
            </a:r>
            <a:r>
              <a:rPr lang="en-US" altLang="ja-JP" sz="2400" baseline="30000" dirty="0" smtClean="0"/>
              <a:t>2,3</a:t>
            </a:r>
            <a:r>
              <a:rPr lang="ja-JP" altLang="en-US" sz="2400" baseline="30000" dirty="0" smtClean="0"/>
              <a:t>）　</a:t>
            </a:r>
            <a:r>
              <a:rPr lang="ja-JP" altLang="en-US" sz="2400" dirty="0" smtClean="0"/>
              <a:t>野呂　隆彦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</a:t>
            </a:r>
            <a:r>
              <a:rPr lang="en-US" altLang="ja-JP" sz="2400" baseline="30000" dirty="0" smtClean="0"/>
              <a:t>4)</a:t>
            </a:r>
            <a:r>
              <a:rPr lang="ja-JP" altLang="en-US" sz="2400" baseline="30000" dirty="0" smtClean="0"/>
              <a:t> 　</a:t>
            </a:r>
            <a:r>
              <a:rPr lang="ja-JP" altLang="en-US" sz="2400" dirty="0" smtClean="0"/>
              <a:t>伊藤　義徳</a:t>
            </a:r>
            <a:r>
              <a:rPr lang="en-US" altLang="ja-JP" sz="2400" baseline="30000" dirty="0" smtClean="0"/>
              <a:t>2)</a:t>
            </a:r>
            <a:endParaRPr lang="en-US" sz="2400" baseline="30000" dirty="0" smtClean="0"/>
          </a:p>
          <a:p>
            <a:pPr marL="0" indent="0" algn="ctr">
              <a:buFontTx/>
              <a:buNone/>
            </a:pPr>
            <a:r>
              <a:rPr lang="ja-JP" altLang="en-US" sz="2400" dirty="0" smtClean="0"/>
              <a:t>奥出　祥代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  </a:t>
            </a:r>
            <a:r>
              <a:rPr lang="ja-JP" altLang="en-US" sz="2400" dirty="0" smtClean="0"/>
              <a:t>郡司</a:t>
            </a:r>
            <a:r>
              <a:rPr lang="ja-JP" altLang="en-US" sz="2400" dirty="0"/>
              <a:t>　久人</a:t>
            </a:r>
            <a:r>
              <a:rPr lang="en-US" altLang="ja-JP" sz="2400" baseline="30000" dirty="0"/>
              <a:t>1</a:t>
            </a:r>
            <a:r>
              <a:rPr lang="ja-JP" altLang="en-US" sz="2400" baseline="30000" dirty="0"/>
              <a:t>）</a:t>
            </a:r>
            <a:r>
              <a:rPr lang="ja-JP" altLang="en-US" sz="2400" dirty="0" smtClean="0"/>
              <a:t>　中野　匡</a:t>
            </a:r>
            <a:r>
              <a:rPr lang="en-US" altLang="ja-JP" sz="2400" baseline="30000" dirty="0" smtClean="0"/>
              <a:t>2</a:t>
            </a:r>
            <a:r>
              <a:rPr lang="ja-JP" altLang="en-US" sz="2400" baseline="30000" dirty="0" smtClean="0"/>
              <a:t>） </a:t>
            </a:r>
          </a:p>
          <a:p>
            <a:pPr marL="0" indent="0" algn="ctr">
              <a:buFont typeface="Wingdings" pitchFamily="2" charset="2"/>
              <a:buNone/>
            </a:pP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1</a:t>
            </a:r>
            <a:r>
              <a:rPr lang="ja-JP" altLang="en-US" sz="2000" dirty="0" smtClean="0"/>
              <a:t>）東京慈恵会医科大学附属柏病院　</a:t>
            </a:r>
            <a:endParaRPr lang="en-US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2</a:t>
            </a:r>
            <a:r>
              <a:rPr lang="ja-JP" altLang="en-US" sz="2000" dirty="0" smtClean="0"/>
              <a:t>）東京慈恵会医科大学附属病院　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3)</a:t>
            </a:r>
            <a:r>
              <a:rPr lang="ja-JP" altLang="en-US" sz="2000" dirty="0" smtClean="0"/>
              <a:t>厚木市立病院　眼科</a:t>
            </a:r>
            <a:endParaRPr lang="en-US" altLang="ja-JP" sz="2000" dirty="0" smtClean="0"/>
          </a:p>
          <a:p>
            <a:pPr marL="0" indent="0" algn="ctr">
              <a:buFont typeface="Wingdings" pitchFamily="2" charset="2"/>
              <a:buNone/>
            </a:pPr>
            <a:r>
              <a:rPr lang="en-US" altLang="ja-JP" sz="2000" dirty="0" smtClean="0"/>
              <a:t>4)</a:t>
            </a:r>
            <a:r>
              <a:rPr lang="ja-JP" altLang="en-US" sz="2000" dirty="0" smtClean="0"/>
              <a:t>スタンフォード大学</a:t>
            </a:r>
          </a:p>
        </p:txBody>
      </p:sp>
    </p:spTree>
    <p:extLst>
      <p:ext uri="{BB962C8B-B14F-4D97-AF65-F5344CB8AC3E}">
        <p14:creationId xmlns:p14="http://schemas.microsoft.com/office/powerpoint/2010/main" val="82173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282680" y="1858297"/>
            <a:ext cx="6135326" cy="4601494"/>
            <a:chOff x="282680" y="1858297"/>
            <a:chExt cx="6135326" cy="460149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2680" y="1858297"/>
              <a:ext cx="6135326" cy="4601494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 rot="16200000">
              <a:off x="-238921" y="3883121"/>
              <a:ext cx="172600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mtClean="0"/>
                <a:t>RGC OCT</a:t>
              </a:r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RGC_OCT</a:t>
            </a:r>
            <a:endParaRPr lang="en-US" dirty="0">
              <a:latin typeface="+mj-ea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6" name="テキスト ボックス 16"/>
          <p:cNvSpPr txBox="1"/>
          <p:nvPr/>
        </p:nvSpPr>
        <p:spPr>
          <a:xfrm>
            <a:off x="4608512" y="5412532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R=0.895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2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OCT180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09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8664"/>
            <a:ext cx="8444712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+mj-ea"/>
              </a:rPr>
              <a:t>RGC_10-2</a:t>
            </a:r>
            <a:r>
              <a:rPr lang="en-US" altLang="ja-JP" sz="4000" dirty="0" smtClean="0">
                <a:latin typeface="+mj-ea"/>
              </a:rPr>
              <a:t> vs</a:t>
            </a:r>
            <a:r>
              <a:rPr lang="en-US" sz="4000" dirty="0" smtClean="0">
                <a:latin typeface="+mj-ea"/>
              </a:rPr>
              <a:t> RGC_OCT</a:t>
            </a:r>
            <a:br>
              <a:rPr lang="en-US" sz="4000" dirty="0" smtClean="0">
                <a:latin typeface="+mj-ea"/>
              </a:rPr>
            </a:br>
            <a:r>
              <a:rPr lang="en-US" sz="3200" dirty="0" smtClean="0">
                <a:latin typeface="+mj-ea"/>
              </a:rPr>
              <a:t>360 </a:t>
            </a:r>
            <a:r>
              <a:rPr lang="en-US" altLang="ja-JP" sz="3200" dirty="0" smtClean="0">
                <a:latin typeface="+mj-ea"/>
              </a:rPr>
              <a:t>&amp;</a:t>
            </a:r>
            <a:r>
              <a:rPr lang="en-US" sz="3200" dirty="0" smtClean="0">
                <a:latin typeface="+mj-ea"/>
              </a:rPr>
              <a:t>180 </a:t>
            </a:r>
            <a:r>
              <a:rPr lang="en-US" sz="3200" dirty="0" smtClean="0">
                <a:latin typeface="+mj-ea"/>
              </a:rPr>
              <a:t>degree</a:t>
            </a:r>
            <a:endParaRPr lang="en-US" sz="4000" dirty="0">
              <a:latin typeface="+mj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227"/>
            <a:ext cx="5293892" cy="41285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03388" y="5978038"/>
            <a:ext cx="32160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100"/>
                </a:solidFill>
              </a:rPr>
              <a:t>360</a:t>
            </a:r>
            <a:r>
              <a:rPr lang="en-US" sz="2000" dirty="0" smtClean="0"/>
              <a:t> degree is better model </a:t>
            </a:r>
            <a:endParaRPr lang="en-US" sz="2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4610886" y="2839790"/>
            <a:ext cx="1775415" cy="2714995"/>
            <a:chOff x="6199058" y="2362200"/>
            <a:chExt cx="1940860" cy="2967997"/>
          </a:xfrm>
        </p:grpSpPr>
        <p:sp>
          <p:nvSpPr>
            <p:cNvPr id="6" name="Oval 5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Pie 8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6199058" y="3355349"/>
              <a:ext cx="11128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/>
                <a:t>cpRNFL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94348" y="5053198"/>
              <a:ext cx="1845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6573801" y="2920156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553615</a:t>
            </a:r>
            <a:r>
              <a:rPr kumimoji="1" lang="en-US" altLang="ja-JP" dirty="0" smtClean="0"/>
              <a:t>±270130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573800" y="434607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276394</a:t>
            </a:r>
            <a:r>
              <a:rPr kumimoji="1" lang="en-US" altLang="ja-JP" dirty="0" smtClean="0"/>
              <a:t>±149837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573801" y="342512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R=0.86</a:t>
            </a: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573800" y="4854719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R=0.84</a:t>
            </a:r>
          </a:p>
        </p:txBody>
      </p:sp>
      <p:sp>
        <p:nvSpPr>
          <p:cNvPr id="18" name="正方形/長方形 17"/>
          <p:cNvSpPr/>
          <p:nvPr/>
        </p:nvSpPr>
        <p:spPr>
          <a:xfrm>
            <a:off x="7713695" y="5774728"/>
            <a:ext cx="1359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ja-JP" dirty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583441" y="1932074"/>
            <a:ext cx="1420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RGC_10-2</a:t>
            </a:r>
            <a:endParaRPr kumimoji="1" lang="ja-JP" altLang="en-US" sz="2400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6544180" y="1927213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515984</a:t>
            </a:r>
            <a:r>
              <a:rPr kumimoji="1" lang="en-US" altLang="ja-JP" dirty="0" smtClean="0"/>
              <a:t>±250662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7816286" y="5363365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Cells/mm²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146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ja-JP" b="1" dirty="0" smtClean="0"/>
              <a:t>Weighted RGC</a:t>
            </a:r>
            <a:endParaRPr kumimoji="1" lang="ja-JP" altLang="en-US" b="1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05370" y="2409696"/>
            <a:ext cx="850019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sz="3200" dirty="0" err="1">
                <a:latin typeface="Calibri"/>
                <a:ea typeface="Calibri"/>
                <a:cs typeface="Calibri"/>
                <a:sym typeface="Calibri"/>
              </a:rPr>
              <a:t>wrgc</a:t>
            </a:r>
            <a:r>
              <a:rPr lang="en-US" altLang="ja-JP" sz="3200" dirty="0">
                <a:latin typeface="Calibri"/>
                <a:ea typeface="Calibri"/>
                <a:cs typeface="Calibri"/>
                <a:sym typeface="Calibri"/>
              </a:rPr>
              <a:t>=(1+MD/30</a:t>
            </a:r>
            <a:r>
              <a:rPr lang="en-US" altLang="ja-JP" sz="3200" dirty="0" smtClean="0">
                <a:latin typeface="Calibri"/>
                <a:ea typeface="Calibri"/>
                <a:cs typeface="Calibri"/>
                <a:sym typeface="Calibri"/>
              </a:rPr>
              <a:t>)*RGC_OCT+(-</a:t>
            </a:r>
            <a:r>
              <a:rPr lang="en-US" altLang="ja-JP" sz="3200" dirty="0">
                <a:latin typeface="Calibri"/>
                <a:ea typeface="Calibri"/>
                <a:cs typeface="Calibri"/>
                <a:sym typeface="Calibri"/>
              </a:rPr>
              <a:t>MD/30</a:t>
            </a:r>
            <a:r>
              <a:rPr lang="en-US" altLang="ja-JP" sz="3200" dirty="0" smtClean="0">
                <a:latin typeface="Calibri"/>
                <a:ea typeface="Calibri"/>
                <a:cs typeface="Calibri"/>
                <a:sym typeface="Calibri"/>
              </a:rPr>
              <a:t>)*RGC_HFA</a:t>
            </a:r>
            <a:endParaRPr lang="en-US" altLang="ja-JP"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131325" y="3872611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  <a:ea typeface="+mn-ea"/>
              </a:rPr>
              <a:t>早期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>
                <a:latin typeface="+mn-lt"/>
              </a:rPr>
              <a:t>MD=0</a:t>
            </a:r>
            <a:endParaRPr kumimoji="1" lang="ja-JP" altLang="en-US" dirty="0">
              <a:latin typeface="+mn-lt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42089" y="3872611"/>
            <a:ext cx="466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+mn-lt"/>
              </a:rPr>
              <a:t>e</a:t>
            </a:r>
            <a:r>
              <a:rPr kumimoji="1" lang="en-US" altLang="ja-JP" dirty="0" smtClean="0">
                <a:latin typeface="+mn-lt"/>
              </a:rPr>
              <a:t>x)</a:t>
            </a:r>
            <a:endParaRPr kumimoji="1" lang="ja-JP" altLang="en-US" dirty="0">
              <a:latin typeface="+mn-lt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420336" y="3718723"/>
            <a:ext cx="4714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err="1">
                <a:latin typeface="+mn-lt"/>
                <a:ea typeface="Calibri"/>
                <a:cs typeface="Calibri"/>
                <a:sym typeface="Calibri"/>
              </a:rPr>
              <a:t>wrgc</a:t>
            </a:r>
            <a:r>
              <a:rPr lang="en-US" altLang="ja-JP" sz="2000" dirty="0">
                <a:latin typeface="+mn-lt"/>
                <a:ea typeface="Calibri"/>
                <a:cs typeface="Calibri"/>
                <a:sym typeface="Calibri"/>
              </a:rPr>
              <a:t>=(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1+</a:t>
            </a:r>
            <a:r>
              <a:rPr lang="en-US" altLang="ja-JP" sz="2800" dirty="0" smtClean="0">
                <a:latin typeface="+mn-lt"/>
                <a:ea typeface="Calibri"/>
                <a:cs typeface="Calibri"/>
                <a:sym typeface="Calibri"/>
              </a:rPr>
              <a:t>0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/30)*</a:t>
            </a:r>
            <a:r>
              <a:rPr lang="en-US" altLang="ja-JP" sz="2000" dirty="0" smtClean="0">
                <a:ea typeface="Calibri"/>
                <a:cs typeface="Calibri"/>
                <a:sym typeface="Calibri"/>
              </a:rPr>
              <a:t>RGC_OCT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+(</a:t>
            </a:r>
            <a:r>
              <a:rPr lang="en-US" altLang="ja-JP" dirty="0" smtClean="0">
                <a:latin typeface="+mn-lt"/>
                <a:ea typeface="Calibri"/>
                <a:cs typeface="Calibri"/>
                <a:sym typeface="Calibri"/>
              </a:rPr>
              <a:t>-</a:t>
            </a:r>
            <a:r>
              <a:rPr lang="en-US" altLang="ja-JP" dirty="0">
                <a:latin typeface="+mn-lt"/>
                <a:ea typeface="Calibri"/>
                <a:cs typeface="Calibri"/>
                <a:sym typeface="Calibri"/>
              </a:rPr>
              <a:t>0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/30)*</a:t>
            </a:r>
            <a:r>
              <a:rPr lang="en-US" altLang="ja-JP" sz="1100" dirty="0" smtClean="0">
                <a:ea typeface="Calibri"/>
                <a:cs typeface="Calibri"/>
                <a:sym typeface="Calibri"/>
              </a:rPr>
              <a:t>RGC_OCT</a:t>
            </a:r>
            <a:endParaRPr lang="en-US" altLang="ja-JP" dirty="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089427" y="4292004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  <a:ea typeface="+mn-ea"/>
              </a:rPr>
              <a:t>後期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>
                <a:latin typeface="+mn-lt"/>
                <a:ea typeface="+mn-ea"/>
              </a:rPr>
              <a:t>MD=-30</a:t>
            </a:r>
            <a:endParaRPr kumimoji="1" lang="ja-JP" altLang="en-US" dirty="0">
              <a:latin typeface="+mn-lt"/>
              <a:ea typeface="+mn-ea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420336" y="4164714"/>
            <a:ext cx="454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err="1">
                <a:latin typeface="+mn-lt"/>
                <a:ea typeface="Calibri"/>
                <a:cs typeface="Calibri"/>
                <a:sym typeface="Calibri"/>
              </a:rPr>
              <a:t>wrgc</a:t>
            </a:r>
            <a:r>
              <a:rPr lang="en-US" altLang="ja-JP" dirty="0">
                <a:latin typeface="+mn-lt"/>
                <a:ea typeface="Calibri"/>
                <a:cs typeface="Calibri"/>
                <a:sym typeface="Calibri"/>
              </a:rPr>
              <a:t>=(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1+(-</a:t>
            </a:r>
            <a:r>
              <a:rPr lang="en-US" altLang="ja-JP" dirty="0" smtClean="0">
                <a:latin typeface="+mn-lt"/>
                <a:ea typeface="Calibri"/>
                <a:cs typeface="Calibri"/>
                <a:sym typeface="Calibri"/>
              </a:rPr>
              <a:t>30</a:t>
            </a:r>
            <a:r>
              <a:rPr lang="en-US" altLang="ja-JP" sz="1100" dirty="0" smtClean="0">
                <a:latin typeface="+mn-lt"/>
                <a:ea typeface="Calibri"/>
                <a:cs typeface="Calibri"/>
                <a:sym typeface="Calibri"/>
              </a:rPr>
              <a:t>/30))*</a:t>
            </a:r>
            <a:r>
              <a:rPr lang="en-US" altLang="ja-JP" sz="1100" dirty="0" smtClean="0">
                <a:ea typeface="Calibri"/>
                <a:cs typeface="Calibri"/>
                <a:sym typeface="Calibri"/>
              </a:rPr>
              <a:t>RGC_OCT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+(</a:t>
            </a:r>
            <a:r>
              <a:rPr lang="en-US" altLang="ja-JP" sz="2800" dirty="0" smtClean="0">
                <a:latin typeface="+mn-lt"/>
                <a:ea typeface="Calibri"/>
                <a:cs typeface="Calibri"/>
                <a:sym typeface="Calibri"/>
              </a:rPr>
              <a:t>30</a:t>
            </a:r>
            <a:r>
              <a:rPr lang="en-US" altLang="ja-JP" sz="2000" dirty="0" smtClean="0">
                <a:latin typeface="+mn-lt"/>
                <a:ea typeface="Calibri"/>
                <a:cs typeface="Calibri"/>
                <a:sym typeface="Calibri"/>
              </a:rPr>
              <a:t>/30)*</a:t>
            </a:r>
            <a:r>
              <a:rPr lang="en-US" altLang="ja-JP" sz="2000" dirty="0" smtClean="0">
                <a:ea typeface="Calibri"/>
                <a:cs typeface="Calibri"/>
                <a:sym typeface="Calibri"/>
              </a:rPr>
              <a:t>RGC_HFA</a:t>
            </a:r>
            <a:endParaRPr lang="en-US" altLang="ja-JP" dirty="0"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9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</p:spTree>
    <p:extLst>
      <p:ext uri="{BB962C8B-B14F-4D97-AF65-F5344CB8AC3E}">
        <p14:creationId xmlns:p14="http://schemas.microsoft.com/office/powerpoint/2010/main" val="61197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j-ea"/>
              </a:rPr>
              <a:t>MD10-2 vs </a:t>
            </a:r>
            <a:r>
              <a:rPr lang="en-US" dirty="0" err="1" smtClean="0">
                <a:latin typeface="+mj-ea"/>
              </a:rPr>
              <a:t>wrgc</a:t>
            </a:r>
            <a:endParaRPr lang="en-US" dirty="0">
              <a:latin typeface="+mj-e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80" y="1858297"/>
            <a:ext cx="6135326" cy="4601495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5651276" y="2701873"/>
            <a:ext cx="2026497" cy="2774719"/>
            <a:chOff x="6199058" y="2362200"/>
            <a:chExt cx="2083674" cy="2989432"/>
          </a:xfrm>
        </p:grpSpPr>
        <p:sp>
          <p:nvSpPr>
            <p:cNvPr id="5" name="Oval 4"/>
            <p:cNvSpPr/>
            <p:nvPr/>
          </p:nvSpPr>
          <p:spPr>
            <a:xfrm>
              <a:off x="6959600" y="2362200"/>
              <a:ext cx="800100" cy="800100"/>
            </a:xfrm>
            <a:prstGeom prst="ellipse">
              <a:avLst/>
            </a:prstGeom>
            <a:solidFill>
              <a:srgbClr val="07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953300" y="3833811"/>
              <a:ext cx="806400" cy="806400"/>
              <a:chOff x="6953300" y="3833811"/>
              <a:chExt cx="806400" cy="8064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6959600" y="3836961"/>
                <a:ext cx="800100" cy="8001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ie 11"/>
              <p:cNvSpPr/>
              <p:nvPr/>
            </p:nvSpPr>
            <p:spPr>
              <a:xfrm rot="10800000">
                <a:off x="6953300" y="3833811"/>
                <a:ext cx="806400" cy="806400"/>
              </a:xfrm>
              <a:prstGeom prst="pie">
                <a:avLst>
                  <a:gd name="adj1" fmla="val 5423411"/>
                  <a:gd name="adj2" fmla="val 161819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6199058" y="3355349"/>
              <a:ext cx="867324" cy="3647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cpRNFL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88636" y="3128723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360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88636" y="4649217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180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94348" y="5053198"/>
              <a:ext cx="1988384" cy="29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Zhang C. Ophthalmol 2014</a:t>
              </a:r>
              <a:endParaRPr lang="en-US" sz="1200" dirty="0"/>
            </a:p>
          </p:txBody>
        </p:sp>
      </p:grpSp>
      <p:sp>
        <p:nvSpPr>
          <p:cNvPr id="15" name="テキスト ボックス 15"/>
          <p:cNvSpPr txBox="1"/>
          <p:nvPr/>
        </p:nvSpPr>
        <p:spPr>
          <a:xfrm>
            <a:off x="2246390" y="36275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R=0.919</a:t>
            </a:r>
          </a:p>
        </p:txBody>
      </p:sp>
      <p:sp>
        <p:nvSpPr>
          <p:cNvPr id="16" name="テキスト ボックス 16"/>
          <p:cNvSpPr txBox="1"/>
          <p:nvPr/>
        </p:nvSpPr>
        <p:spPr>
          <a:xfrm>
            <a:off x="3976942" y="5305716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 R=0.920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387264" y="2904875"/>
            <a:ext cx="983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wrgc360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7387264" y="4257361"/>
            <a:ext cx="983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wrgc180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5786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84271" y="188663"/>
            <a:ext cx="7886700" cy="1325563"/>
          </a:xfrm>
        </p:spPr>
        <p:txBody>
          <a:bodyPr>
            <a:normAutofit/>
          </a:bodyPr>
          <a:lstStyle/>
          <a:p>
            <a:r>
              <a:rPr kumimoji="1" lang="ja-JP" altLang="en-US" sz="4800" dirty="0" smtClean="0"/>
              <a:t>結果のまとめ</a:t>
            </a:r>
            <a:endParaRPr kumimoji="1" lang="ja-JP" altLang="en-US" sz="4800" dirty="0"/>
          </a:p>
        </p:txBody>
      </p:sp>
      <p:sp>
        <p:nvSpPr>
          <p:cNvPr id="5" name="テキスト ボックス 3"/>
          <p:cNvSpPr txBox="1"/>
          <p:nvPr/>
        </p:nvSpPr>
        <p:spPr>
          <a:xfrm>
            <a:off x="284529" y="1921241"/>
            <a:ext cx="86479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000" dirty="0">
                <a:latin typeface="+mn-ea"/>
              </a:rPr>
              <a:t>RGC_10-2</a:t>
            </a:r>
            <a:r>
              <a:rPr kumimoji="1" lang="ja-JP" altLang="en-US" sz="3000" dirty="0">
                <a:latin typeface="+mn-ea"/>
              </a:rPr>
              <a:t>と</a:t>
            </a:r>
            <a:r>
              <a:rPr kumimoji="1" lang="en-US" altLang="ja-JP" sz="3000" dirty="0" smtClean="0">
                <a:latin typeface="+mn-ea"/>
              </a:rPr>
              <a:t>RGC_OCT360°</a:t>
            </a:r>
            <a:r>
              <a:rPr kumimoji="1" lang="ja-JP" altLang="en-US" sz="3000" dirty="0" smtClean="0">
                <a:latin typeface="+mn-ea"/>
              </a:rPr>
              <a:t>と</a:t>
            </a:r>
            <a:r>
              <a:rPr kumimoji="1" lang="en-US" altLang="ja-JP" sz="3000" dirty="0" smtClean="0">
                <a:latin typeface="+mn-ea"/>
              </a:rPr>
              <a:t>180</a:t>
            </a:r>
            <a:r>
              <a:rPr kumimoji="1" lang="en-US" altLang="ja-JP" sz="3000" dirty="0" smtClean="0">
                <a:latin typeface="+mn-ea"/>
              </a:rPr>
              <a:t>°</a:t>
            </a:r>
            <a:r>
              <a:rPr kumimoji="1" lang="ja-JP" altLang="en-US" sz="3000" dirty="0" smtClean="0">
                <a:latin typeface="+mn-ea"/>
              </a:rPr>
              <a:t>で</a:t>
            </a:r>
            <a:r>
              <a:rPr kumimoji="1" lang="ja-JP" altLang="en-US" sz="3000" dirty="0">
                <a:latin typeface="+mn-ea"/>
              </a:rPr>
              <a:t>は</a:t>
            </a:r>
            <a:r>
              <a:rPr kumimoji="1" lang="ja-JP" altLang="en-US" sz="3000" dirty="0" smtClean="0">
                <a:latin typeface="+mn-ea"/>
              </a:rPr>
              <a:t>、３６０</a:t>
            </a:r>
            <a:r>
              <a:rPr kumimoji="1" lang="en-US" altLang="ja-JP" sz="3000" dirty="0" smtClean="0">
                <a:latin typeface="+mn-ea"/>
              </a:rPr>
              <a:t>°</a:t>
            </a:r>
            <a:r>
              <a:rPr kumimoji="1" lang="ja-JP" altLang="en-US" sz="3000" dirty="0" smtClean="0">
                <a:latin typeface="+mn-ea"/>
              </a:rPr>
              <a:t>の方が</a:t>
            </a:r>
            <a:r>
              <a:rPr kumimoji="1" lang="en-US" altLang="ja-JP" sz="3000" dirty="0" smtClean="0">
                <a:latin typeface="+mn-ea"/>
              </a:rPr>
              <a:t>RGC</a:t>
            </a:r>
            <a:r>
              <a:rPr kumimoji="1" lang="ja-JP" altLang="en-US" sz="3000" dirty="0" smtClean="0">
                <a:latin typeface="+mn-ea"/>
              </a:rPr>
              <a:t>数が一致していた</a:t>
            </a:r>
            <a:endParaRPr kumimoji="1" lang="en-US" altLang="ja-JP" sz="3000" dirty="0" smtClean="0">
              <a:latin typeface="+mn-ea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84529" y="4729650"/>
            <a:ext cx="491993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 smtClean="0">
                <a:latin typeface="+mn-ea"/>
              </a:rPr>
              <a:t>RGC_10-2</a:t>
            </a:r>
            <a:r>
              <a:rPr kumimoji="1" lang="ja-JP" altLang="en-US" sz="3000" dirty="0" smtClean="0">
                <a:latin typeface="+mn-ea"/>
              </a:rPr>
              <a:t>は</a:t>
            </a:r>
            <a:r>
              <a:rPr kumimoji="1" lang="en-US" altLang="ja-JP" sz="3000" dirty="0" smtClean="0">
                <a:latin typeface="+mn-ea"/>
              </a:rPr>
              <a:t>RGC_24-2</a:t>
            </a:r>
            <a:r>
              <a:rPr kumimoji="1" lang="ja-JP" altLang="en-US" sz="3000" dirty="0" smtClean="0">
                <a:latin typeface="+mn-ea"/>
              </a:rPr>
              <a:t>と相関</a:t>
            </a:r>
            <a:endParaRPr kumimoji="1" lang="ja-JP" altLang="en-US" sz="3000" dirty="0">
              <a:latin typeface="+mn-ea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84529" y="3556278"/>
            <a:ext cx="60627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 smtClean="0"/>
              <a:t>MD10-2</a:t>
            </a:r>
            <a:r>
              <a:rPr kumimoji="1" lang="ja-JP" altLang="en-US" sz="3000" dirty="0" smtClean="0"/>
              <a:t>においても</a:t>
            </a:r>
            <a:r>
              <a:rPr kumimoji="1" lang="en-US" altLang="ja-JP" sz="3000" dirty="0" smtClean="0"/>
              <a:t>weighting</a:t>
            </a:r>
            <a:r>
              <a:rPr kumimoji="1" lang="ja-JP" altLang="en-US" sz="3000" dirty="0" smtClean="0"/>
              <a:t>は有効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214695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600" y="365126"/>
            <a:ext cx="7886700" cy="1325563"/>
          </a:xfrm>
        </p:spPr>
        <p:txBody>
          <a:bodyPr/>
          <a:lstStyle/>
          <a:p>
            <a:r>
              <a:rPr lang="en-US" altLang="ja-JP" dirty="0" smtClean="0"/>
              <a:t>10-2</a:t>
            </a:r>
            <a:r>
              <a:rPr lang="ja-JP" altLang="en-US" dirty="0" smtClean="0"/>
              <a:t>測定点と</a:t>
            </a:r>
            <a:r>
              <a:rPr lang="en-US" altLang="ja-JP" dirty="0" smtClean="0"/>
              <a:t>cpRNFLT</a:t>
            </a:r>
            <a:r>
              <a:rPr lang="ja-JP" altLang="en-US" dirty="0" smtClean="0"/>
              <a:t>の対応</a:t>
            </a:r>
            <a:r>
              <a:rPr lang="en-US" altLang="ja-JP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826053" y="6422408"/>
            <a:ext cx="2424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/>
              <a:t>Nakanishi H</a:t>
            </a:r>
            <a:r>
              <a:rPr lang="en-US" dirty="0" smtClean="0"/>
              <a:t>. </a:t>
            </a:r>
            <a:r>
              <a:rPr lang="en-US" altLang="ja-JP" dirty="0" smtClean="0"/>
              <a:t>IOVS</a:t>
            </a:r>
            <a:r>
              <a:rPr lang="en-US" dirty="0" smtClean="0"/>
              <a:t>. 201</a:t>
            </a:r>
            <a:r>
              <a:rPr lang="en-US" altLang="ja-JP" dirty="0" smtClean="0"/>
              <a:t>6</a:t>
            </a:r>
            <a:endParaRPr lang="en-US" dirty="0"/>
          </a:p>
        </p:txBody>
      </p:sp>
      <p:pic>
        <p:nvPicPr>
          <p:cNvPr id="3" name="Picture 13" descr="Cov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864032" y="4217773"/>
            <a:ext cx="3651318" cy="2164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147601" y="6421330"/>
            <a:ext cx="3424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Hood DC. </a:t>
            </a:r>
            <a:r>
              <a:rPr lang="en-US" dirty="0" err="1" smtClean="0"/>
              <a:t>Prog</a:t>
            </a:r>
            <a:r>
              <a:rPr lang="en-US" dirty="0" smtClean="0"/>
              <a:t> </a:t>
            </a:r>
            <a:r>
              <a:rPr lang="en-US" dirty="0" err="1"/>
              <a:t>Retin</a:t>
            </a:r>
            <a:r>
              <a:rPr lang="en-US" dirty="0"/>
              <a:t> Eye </a:t>
            </a:r>
            <a:r>
              <a:rPr lang="en-US" dirty="0" smtClean="0"/>
              <a:t>Res. 2013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7011675" y="4801884"/>
            <a:ext cx="1672616" cy="1619446"/>
            <a:chOff x="6835267" y="2666314"/>
            <a:chExt cx="1672616" cy="1619446"/>
          </a:xfrm>
        </p:grpSpPr>
        <p:sp>
          <p:nvSpPr>
            <p:cNvPr id="5" name="Pie 4"/>
            <p:cNvSpPr>
              <a:spLocks noChangeAspect="1"/>
            </p:cNvSpPr>
            <p:nvPr/>
          </p:nvSpPr>
          <p:spPr>
            <a:xfrm>
              <a:off x="7108285" y="2666314"/>
              <a:ext cx="1044000" cy="1044000"/>
            </a:xfrm>
            <a:prstGeom prst="pie">
              <a:avLst>
                <a:gd name="adj1" fmla="val 5930015"/>
                <a:gd name="adj2" fmla="val 14085179"/>
              </a:avLst>
            </a:prstGeom>
            <a:solidFill>
              <a:srgbClr val="FF0000">
                <a:alpha val="83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835267" y="382409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135 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961965" y="1643355"/>
            <a:ext cx="3905823" cy="2702661"/>
            <a:chOff x="4961965" y="1643355"/>
            <a:chExt cx="3905823" cy="270266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61965" y="1996192"/>
              <a:ext cx="3722326" cy="1584991"/>
            </a:xfrm>
            <a:prstGeom prst="rect">
              <a:avLst/>
            </a:prstGeom>
          </p:spPr>
        </p:pic>
        <p:sp>
          <p:nvSpPr>
            <p:cNvPr id="16" name="Shape 210"/>
            <p:cNvSpPr/>
            <p:nvPr/>
          </p:nvSpPr>
          <p:spPr>
            <a:xfrm>
              <a:off x="5155561" y="3646220"/>
              <a:ext cx="3712227" cy="699796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34275" rIns="68569" bIns="34275" anchor="t" anchorCtr="0">
              <a:noAutofit/>
            </a:bodyPr>
            <a:lstStyle/>
            <a:p>
              <a:pPr algn="r">
                <a:buSzPct val="25000"/>
              </a:pPr>
              <a:r>
                <a:rPr lang="en-US" dirty="0" smtClean="0">
                  <a:latin typeface="Calibri"/>
                  <a:ea typeface="Calibri"/>
                  <a:cs typeface="Calibri"/>
                  <a:sym typeface="Calibri"/>
                </a:rPr>
                <a:t>Zhang C. Ophthalmology 2014</a:t>
              </a:r>
              <a:endParaRPr lang="en-US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70385" y="1643355"/>
              <a:ext cx="1672616" cy="461665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ja-JP" sz="2400" dirty="0" smtClean="0"/>
                <a:t>180</a:t>
              </a:r>
              <a:r>
                <a:rPr lang="en-US" dirty="0" smtClean="0"/>
                <a:t>degree</a:t>
              </a:r>
              <a:endParaRPr lang="en-US" dirty="0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0123" y="2573737"/>
            <a:ext cx="4436077" cy="29656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88771" y="1946708"/>
            <a:ext cx="733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24-2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8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sz="4000" dirty="0" smtClean="0"/>
              <a:t>Why</a:t>
            </a:r>
            <a:r>
              <a:rPr lang="en-US" sz="4000" dirty="0" smtClean="0"/>
              <a:t>?</a:t>
            </a:r>
            <a:endParaRPr lang="en-US" sz="4000" dirty="0"/>
          </a:p>
        </p:txBody>
      </p:sp>
      <p:grpSp>
        <p:nvGrpSpPr>
          <p:cNvPr id="6" name="Group 5"/>
          <p:cNvGrpSpPr/>
          <p:nvPr/>
        </p:nvGrpSpPr>
        <p:grpSpPr>
          <a:xfrm>
            <a:off x="1748484" y="1704790"/>
            <a:ext cx="5647033" cy="4241332"/>
            <a:chOff x="2447988" y="2108200"/>
            <a:chExt cx="4516857" cy="339248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447988" y="2108200"/>
              <a:ext cx="4248024" cy="3392488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3949147" y="2239618"/>
              <a:ext cx="3015698" cy="9806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4233756" y="1804577"/>
            <a:ext cx="234185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Harwerth </a:t>
            </a:r>
            <a:r>
              <a:rPr lang="en-US" dirty="0" smtClean="0"/>
              <a:t>model</a:t>
            </a:r>
            <a:endParaRPr lang="en-US" altLang="ja-JP" dirty="0" smtClean="0"/>
          </a:p>
          <a:p>
            <a:pPr algn="ctr"/>
            <a:r>
              <a:rPr lang="ja-JP" altLang="en-US" dirty="0" smtClean="0"/>
              <a:t>中心</a:t>
            </a:r>
            <a:r>
              <a:rPr lang="en-US" altLang="ja-JP" dirty="0" smtClean="0"/>
              <a:t>RGC</a:t>
            </a:r>
            <a:r>
              <a:rPr lang="ja-JP" altLang="en-US" dirty="0" smtClean="0"/>
              <a:t>が発散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887153" y="1960577"/>
            <a:ext cx="901148" cy="490331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43381" y="3051638"/>
            <a:ext cx="2782957" cy="1078948"/>
          </a:xfrm>
          <a:prstGeom prst="rect">
            <a:avLst/>
          </a:prstGeom>
        </p:spPr>
      </p:pic>
      <p:sp>
        <p:nvSpPr>
          <p:cNvPr id="10" name="Shape 210"/>
          <p:cNvSpPr/>
          <p:nvPr/>
        </p:nvSpPr>
        <p:spPr>
          <a:xfrm>
            <a:off x="5192644" y="6381398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Raza AS, Hood DC.  IOVS. 2015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110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RGC displacement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19600" y="621762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ja-JP" dirty="0" err="1" smtClean="0">
                <a:solidFill>
                  <a:srgbClr val="000000"/>
                </a:solidFill>
                <a:latin typeface="Arial" charset="0"/>
              </a:rPr>
              <a:t>Drasdo</a:t>
            </a:r>
            <a:r>
              <a:rPr lang="en-US" altLang="ja-JP" dirty="0" smtClean="0">
                <a:solidFill>
                  <a:srgbClr val="000000"/>
                </a:solidFill>
                <a:latin typeface="Arial" charset="0"/>
              </a:rPr>
              <a:t> N.</a:t>
            </a:r>
            <a:r>
              <a:rPr lang="ja-JP" altLang="en-US" dirty="0" smtClean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en-US" altLang="ja-JP" dirty="0" smtClean="0">
                <a:solidFill>
                  <a:srgbClr val="000000"/>
                </a:solidFill>
                <a:latin typeface="Arial" charset="0"/>
              </a:rPr>
              <a:t>Vison Res, 2007 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  <a:p>
            <a:pPr algn="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Raza AS. 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Arch Ophthalmol </a:t>
            </a: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2011</a:t>
            </a:r>
            <a:endParaRPr lang="en-US" dirty="0"/>
          </a:p>
        </p:txBody>
      </p:sp>
      <p:pic>
        <p:nvPicPr>
          <p:cNvPr id="4" name="Picture 2" descr="https://lh4.googleusercontent.com/v_5wcXSJhKBF_kH2ZMZsiAsdQHwjNBCS93imYgssm9bbIUFYx2u0biSSAmFvR7cSiQ1enEI-iqALkny2MFa-m6sYsfn2mcsVaApsJMNnlsYjbnt4DhcfDeOhTBBAWpYisRiMSvHMEXc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5720" y="1343462"/>
            <a:ext cx="8026400" cy="4480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182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結語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29011"/>
            <a:ext cx="7886700" cy="671915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+mn-ea"/>
              </a:rPr>
              <a:t>HFA10-2</a:t>
            </a:r>
            <a:r>
              <a:rPr lang="ja-JP" altLang="en-US" sz="3200" dirty="0" smtClean="0">
                <a:latin typeface="+mn-ea"/>
              </a:rPr>
              <a:t>による</a:t>
            </a:r>
            <a:r>
              <a:rPr lang="en-US" sz="3200" dirty="0" smtClean="0">
                <a:latin typeface="+mn-ea"/>
              </a:rPr>
              <a:t>RGC</a:t>
            </a:r>
            <a:r>
              <a:rPr lang="ja-JP" altLang="en-US" sz="3200" dirty="0" smtClean="0">
                <a:latin typeface="+mn-ea"/>
              </a:rPr>
              <a:t>推定は有用</a:t>
            </a:r>
            <a:endParaRPr lang="en-US" altLang="ja-JP" sz="3200" dirty="0" smtClean="0">
              <a:latin typeface="+mn-ea"/>
            </a:endParaRPr>
          </a:p>
          <a:p>
            <a:r>
              <a:rPr lang="en-US" altLang="ja-JP" sz="3200" dirty="0" smtClean="0">
                <a:latin typeface="+mn-ea"/>
              </a:rPr>
              <a:t>Weighting </a:t>
            </a:r>
            <a:r>
              <a:rPr lang="ja-JP" altLang="en-US" sz="3200" dirty="0" smtClean="0">
                <a:latin typeface="+mn-ea"/>
              </a:rPr>
              <a:t>は有効</a:t>
            </a:r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endParaRPr lang="en-US" altLang="ja-JP" sz="3200" dirty="0" smtClean="0">
              <a:latin typeface="+mn-ea"/>
            </a:endParaRPr>
          </a:p>
          <a:p>
            <a:pPr marL="0" indent="0">
              <a:buNone/>
            </a:pPr>
            <a:endParaRPr lang="en-US" altLang="ja-JP" sz="3200" dirty="0">
              <a:latin typeface="+mn-ea"/>
            </a:endParaRPr>
          </a:p>
          <a:p>
            <a:pPr marL="0" indent="0">
              <a:buNone/>
            </a:pPr>
            <a:endParaRPr lang="ja-JP" altLang="en-US" sz="32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71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背景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618303" y="1987089"/>
            <a:ext cx="7907395" cy="2942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網膜神経節細胞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(RGC)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の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50%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が黄斑部に集中して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おり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endParaRPr lang="en-US" altLang="ja-JP" sz="2400" kern="100" dirty="0" smtClean="0">
              <a:latin typeface="+mn-ea"/>
              <a:cs typeface="Century" panose="02040604050505020304" pitchFamily="18" charset="0"/>
            </a:endParaRPr>
          </a:p>
          <a:p>
            <a:pPr>
              <a:lnSpc>
                <a:spcPct val="200000"/>
              </a:lnSpc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黄斑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の機能と構造の関係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を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理解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すること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は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重要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である。</a:t>
            </a:r>
            <a:endParaRPr lang="ja-JP" altLang="en-US" sz="2400" dirty="0"/>
          </a:p>
          <a:p>
            <a:pPr>
              <a:lnSpc>
                <a:spcPct val="200000"/>
              </a:lnSpc>
            </a:pP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緑内障診療においても２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°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間隔で測定される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10-2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を使用した静的視野検査の重要性が再認識されている。</a:t>
            </a:r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12270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背景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531156"/>
            <a:ext cx="7886700" cy="1766040"/>
          </a:xfrm>
        </p:spPr>
        <p:txBody>
          <a:bodyPr>
            <a:normAutofit/>
          </a:bodyPr>
          <a:lstStyle/>
          <a:p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CSFI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の緑内障全病期わたる静的視野指標（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MD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、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VFI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）との整合性、早期緑内障診断力において、良好な結果が報告されてきた。</a:t>
            </a:r>
            <a:endParaRPr lang="en-US" sz="2400" dirty="0" smtClean="0"/>
          </a:p>
        </p:txBody>
      </p:sp>
      <p:sp>
        <p:nvSpPr>
          <p:cNvPr id="4" name="Shape 227"/>
          <p:cNvSpPr/>
          <p:nvPr/>
        </p:nvSpPr>
        <p:spPr>
          <a:xfrm>
            <a:off x="4572000" y="3335331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*Combined structure and function index</a:t>
            </a:r>
          </a:p>
          <a:p>
            <a:pPr lvl="0"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Harwerth </a:t>
            </a:r>
            <a:r>
              <a:rPr lang="en-US" altLang="ja-JP" dirty="0" smtClean="0">
                <a:cs typeface="Calibri"/>
                <a:sym typeface="Calibri"/>
              </a:rPr>
              <a:t>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>
              <a:buSzPct val="25000"/>
            </a:pPr>
            <a:r>
              <a:rPr lang="en-US" dirty="0" smtClean="0">
                <a:cs typeface="Calibri"/>
                <a:sym typeface="Calibri"/>
              </a:rPr>
              <a:t>*Medeiros </a:t>
            </a:r>
            <a:r>
              <a:rPr lang="en-US" dirty="0" smtClean="0">
                <a:cs typeface="Calibri"/>
                <a:sym typeface="Calibri"/>
              </a:rPr>
              <a:t>FA, et al, Arch Ophthalmol. 2012</a:t>
            </a:r>
            <a:endParaRPr lang="en-US" dirty="0">
              <a:cs typeface="Calibri"/>
              <a:sym typeface="Calibri"/>
            </a:endParaRPr>
          </a:p>
        </p:txBody>
      </p:sp>
      <p:sp>
        <p:nvSpPr>
          <p:cNvPr id="5" name="Shape 227"/>
          <p:cNvSpPr/>
          <p:nvPr/>
        </p:nvSpPr>
        <p:spPr>
          <a:xfrm>
            <a:off x="4608513" y="5561208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altLang="ja-JP" dirty="0" err="1" smtClean="0">
                <a:cs typeface="Calibri"/>
                <a:sym typeface="Calibri"/>
              </a:rPr>
              <a:t>Kuang</a:t>
            </a:r>
            <a:r>
              <a:rPr lang="en-US" altLang="ja-JP" dirty="0" smtClean="0">
                <a:cs typeface="Calibri"/>
                <a:sym typeface="Calibri"/>
              </a:rPr>
              <a:t> TT-M</a:t>
            </a:r>
            <a:r>
              <a:rPr lang="en-US" altLang="ja-JP" dirty="0" smtClean="0">
                <a:cs typeface="Calibri"/>
                <a:sym typeface="Calibri"/>
              </a:rPr>
              <a:t>, </a:t>
            </a:r>
            <a:r>
              <a:rPr lang="en-US" altLang="ja-JP" dirty="0" smtClean="0">
                <a:cs typeface="Calibri"/>
                <a:sym typeface="Calibri"/>
              </a:rPr>
              <a:t>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smtClean="0">
                <a:cs typeface="Calibri"/>
                <a:sym typeface="Calibri"/>
              </a:rPr>
              <a:t>IOVS. 2013</a:t>
            </a:r>
          </a:p>
          <a:p>
            <a:pPr>
              <a:buSzPct val="25000"/>
            </a:pPr>
            <a:r>
              <a:rPr lang="en-US" altLang="ja-JP" dirty="0" err="1">
                <a:cs typeface="Calibri"/>
                <a:sym typeface="Calibri"/>
              </a:rPr>
              <a:t>Meira</a:t>
            </a:r>
            <a:r>
              <a:rPr lang="en-US" altLang="ja-JP" dirty="0">
                <a:cs typeface="Calibri"/>
                <a:sym typeface="Calibri"/>
              </a:rPr>
              <a:t>-Freitas </a:t>
            </a:r>
            <a:r>
              <a:rPr lang="en-US" altLang="ja-JP" dirty="0" smtClean="0">
                <a:cs typeface="Calibri"/>
                <a:sym typeface="Calibri"/>
              </a:rPr>
              <a:t>D</a:t>
            </a:r>
            <a:r>
              <a:rPr lang="en-US" altLang="ja-JP" dirty="0">
                <a:cs typeface="Calibri"/>
                <a:sym typeface="Calibri"/>
              </a:rPr>
              <a:t> , et al, IOVS. </a:t>
            </a:r>
            <a:r>
              <a:rPr lang="en-US" altLang="ja-JP" dirty="0" smtClean="0">
                <a:cs typeface="Calibri"/>
                <a:sym typeface="Calibri"/>
              </a:rPr>
              <a:t>2013</a:t>
            </a:r>
          </a:p>
          <a:p>
            <a:pPr>
              <a:buSzPct val="25000"/>
            </a:pPr>
            <a:r>
              <a:rPr lang="en-US" altLang="ja-JP" dirty="0">
                <a:cs typeface="Calibri"/>
                <a:sym typeface="Calibri"/>
              </a:rPr>
              <a:t>Tatham </a:t>
            </a:r>
            <a:r>
              <a:rPr lang="en-US" altLang="ja-JP" dirty="0" smtClean="0">
                <a:cs typeface="Calibri"/>
                <a:sym typeface="Calibri"/>
              </a:rPr>
              <a:t>AJ</a:t>
            </a:r>
            <a:r>
              <a:rPr lang="en-US" altLang="ja-JP" dirty="0">
                <a:cs typeface="Calibri"/>
                <a:sym typeface="Calibri"/>
              </a:rPr>
              <a:t> , et al, </a:t>
            </a:r>
            <a:r>
              <a:rPr lang="en-US" altLang="ja-JP" dirty="0" err="1" smtClean="0">
                <a:cs typeface="Calibri"/>
                <a:sym typeface="Calibri"/>
              </a:rPr>
              <a:t>Clin</a:t>
            </a:r>
            <a:r>
              <a:rPr lang="en-US" altLang="ja-JP" dirty="0" smtClean="0">
                <a:cs typeface="Calibri"/>
                <a:sym typeface="Calibri"/>
              </a:rPr>
              <a:t> Ophthalmol. 2014</a:t>
            </a:r>
            <a:endParaRPr lang="en-US" altLang="ja-JP" dirty="0" smtClean="0">
              <a:cs typeface="Calibri"/>
              <a:sym typeface="Calibri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65163" y="1864196"/>
            <a:ext cx="7886700" cy="1636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静的視野検査の網膜感度および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OCT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の神経乳頭周囲網膜神経節細胞層（</a:t>
            </a:r>
            <a:r>
              <a:rPr lang="en-US" altLang="ja-JP" sz="2400" dirty="0" err="1" smtClean="0">
                <a:solidFill>
                  <a:srgbClr val="000000"/>
                </a:solidFill>
                <a:latin typeface="Arial" charset="0"/>
              </a:rPr>
              <a:t>cpRNFL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）厚から、網膜神経節細胞（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retinal ganglion cell; RGC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）の数を算出する</a:t>
            </a:r>
            <a:r>
              <a:rPr lang="en-US" altLang="ja-JP" sz="2400" dirty="0" smtClean="0">
                <a:solidFill>
                  <a:srgbClr val="000000"/>
                </a:solidFill>
                <a:latin typeface="Arial" charset="0"/>
              </a:rPr>
              <a:t>CSFI*</a:t>
            </a:r>
            <a:r>
              <a:rPr lang="ja-JP" altLang="en-US" sz="2400" dirty="0" smtClean="0">
                <a:solidFill>
                  <a:srgbClr val="000000"/>
                </a:solidFill>
                <a:latin typeface="Arial" charset="0"/>
              </a:rPr>
              <a:t>を提案。</a:t>
            </a:r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altLang="ja-JP" sz="2400" dirty="0" smtClean="0">
              <a:solidFill>
                <a:srgbClr val="000000"/>
              </a:solidFill>
              <a:latin typeface="Arial" charset="0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5460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背景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607955" y="1690689"/>
            <a:ext cx="790739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網膜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神経節細胞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(RGC)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の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50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%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は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黄斑部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に集中して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おり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endParaRPr lang="en-US" altLang="ja-JP" sz="2400" kern="100" dirty="0" smtClean="0">
              <a:latin typeface="+mn-ea"/>
              <a:cs typeface="Century" panose="02040604050505020304" pitchFamily="18" charset="0"/>
            </a:endParaRPr>
          </a:p>
          <a:p>
            <a:pPr>
              <a:lnSpc>
                <a:spcPct val="200000"/>
              </a:lnSpc>
            </a:pP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これまでの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6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度間隔の視野測定に加えて、より細かな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2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度間隔の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視野測定の重要性が再認識されている。</a:t>
            </a:r>
            <a:endParaRPr lang="en-US" altLang="ja-JP" sz="2400" kern="100" dirty="0">
              <a:latin typeface="+mn-ea"/>
              <a:cs typeface="Century" panose="02040604050505020304" pitchFamily="18" charset="0"/>
            </a:endParaRPr>
          </a:p>
          <a:p>
            <a:pPr>
              <a:lnSpc>
                <a:spcPct val="200000"/>
              </a:lnSpc>
            </a:pPr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42161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ja-JP" altLang="en-US" dirty="0" smtClean="0"/>
              <a:t>サブ解析</a:t>
            </a:r>
            <a:endParaRPr kumimoji="1" lang="ja-JP" altLang="en-US" dirty="0"/>
          </a:p>
        </p:txBody>
      </p:sp>
      <p:sp>
        <p:nvSpPr>
          <p:cNvPr id="7" name="テキスト ボックス 3"/>
          <p:cNvSpPr txBox="1"/>
          <p:nvPr/>
        </p:nvSpPr>
        <p:spPr>
          <a:xfrm>
            <a:off x="628650" y="1752377"/>
            <a:ext cx="80681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+mn-ea"/>
              </a:rPr>
              <a:t>同一</a:t>
            </a:r>
            <a:r>
              <a:rPr kumimoji="1" lang="ja-JP" altLang="en-US" sz="2400" dirty="0" smtClean="0">
                <a:latin typeface="+mn-ea"/>
              </a:rPr>
              <a:t>対象群で</a:t>
            </a:r>
            <a:r>
              <a:rPr kumimoji="1" lang="en-US" altLang="ja-JP" sz="2400" dirty="0" smtClean="0">
                <a:latin typeface="+mn-ea"/>
              </a:rPr>
              <a:t>HFA10-2</a:t>
            </a:r>
            <a:r>
              <a:rPr kumimoji="1" lang="ja-JP" altLang="en-US" sz="2400" dirty="0" smtClean="0">
                <a:latin typeface="+mn-ea"/>
              </a:rPr>
              <a:t>と</a:t>
            </a:r>
            <a:r>
              <a:rPr kumimoji="1" lang="en-US" altLang="ja-JP" sz="2400" dirty="0" smtClean="0">
                <a:latin typeface="+mn-ea"/>
              </a:rPr>
              <a:t>HFA30-2</a:t>
            </a:r>
            <a:r>
              <a:rPr kumimoji="1" lang="ja-JP" altLang="en-US" sz="2400" dirty="0" smtClean="0">
                <a:latin typeface="+mn-ea"/>
              </a:rPr>
              <a:t>を</a:t>
            </a:r>
            <a:r>
              <a:rPr kumimoji="1" lang="en-US" altLang="ja-JP" sz="2400" dirty="0" smtClean="0">
                <a:latin typeface="+mn-ea"/>
              </a:rPr>
              <a:t>3</a:t>
            </a:r>
            <a:r>
              <a:rPr kumimoji="1" lang="ja-JP" altLang="en-US" sz="2400" dirty="0" smtClean="0">
                <a:latin typeface="+mn-ea"/>
              </a:rPr>
              <a:t>ヶ月以内に行っていた</a:t>
            </a:r>
            <a:r>
              <a:rPr kumimoji="1" lang="en-US" altLang="ja-JP" sz="2400" dirty="0" smtClean="0">
                <a:latin typeface="+mn-ea"/>
              </a:rPr>
              <a:t>45</a:t>
            </a:r>
            <a:r>
              <a:rPr kumimoji="1" lang="ja-JP" altLang="en-US" sz="2400" dirty="0" smtClean="0">
                <a:latin typeface="+mn-ea"/>
              </a:rPr>
              <a:t>例</a:t>
            </a:r>
            <a:r>
              <a:rPr kumimoji="1" lang="en-US" altLang="ja-JP" sz="2400" dirty="0" smtClean="0">
                <a:latin typeface="+mn-ea"/>
              </a:rPr>
              <a:t>86</a:t>
            </a:r>
            <a:r>
              <a:rPr kumimoji="1" lang="ja-JP" altLang="en-US" sz="2400" dirty="0" smtClean="0">
                <a:latin typeface="+mn-ea"/>
              </a:rPr>
              <a:t>眼</a:t>
            </a:r>
            <a:r>
              <a:rPr kumimoji="1" lang="ja-JP" altLang="en-US" sz="2400" dirty="0" smtClean="0">
                <a:latin typeface="+mn-ea"/>
              </a:rPr>
              <a:t>について、</a:t>
            </a:r>
            <a:r>
              <a:rPr kumimoji="1" lang="en-US" altLang="ja-JP" sz="2400" dirty="0" smtClean="0">
                <a:latin typeface="+mn-ea"/>
              </a:rPr>
              <a:t>HFA10-2</a:t>
            </a:r>
            <a:r>
              <a:rPr kumimoji="1" lang="ja-JP" altLang="en-US" sz="2400" dirty="0" smtClean="0">
                <a:latin typeface="+mn-ea"/>
              </a:rPr>
              <a:t>と</a:t>
            </a:r>
            <a:r>
              <a:rPr kumimoji="1" lang="en-US" altLang="ja-JP" sz="2400" dirty="0" smtClean="0">
                <a:latin typeface="+mn-ea"/>
              </a:rPr>
              <a:t>24-2</a:t>
            </a:r>
            <a:r>
              <a:rPr kumimoji="1" lang="ja-JP" altLang="en-US" sz="2400" dirty="0" smtClean="0">
                <a:latin typeface="+mn-ea"/>
              </a:rPr>
              <a:t>の対応について検討</a:t>
            </a:r>
            <a:r>
              <a:rPr kumimoji="1" lang="ja-JP" altLang="en-US" sz="2400" dirty="0" smtClean="0">
                <a:latin typeface="+mn-ea"/>
              </a:rPr>
              <a:t>を行った</a:t>
            </a:r>
            <a:endParaRPr kumimoji="1" lang="ja-JP" altLang="en-US" sz="2400" dirty="0">
              <a:latin typeface="+mn-ea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3114000"/>
            <a:ext cx="77787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+mn-ea"/>
              </a:rPr>
              <a:t>視野測定は</a:t>
            </a:r>
            <a:r>
              <a:rPr kumimoji="1" lang="en-US" altLang="ja-JP" sz="2400" dirty="0" smtClean="0">
                <a:latin typeface="+mn-ea"/>
              </a:rPr>
              <a:t>HFA30-2</a:t>
            </a:r>
            <a:r>
              <a:rPr kumimoji="1" lang="ja-JP" altLang="en-US" sz="2400" dirty="0" smtClean="0">
                <a:latin typeface="+mn-ea"/>
              </a:rPr>
              <a:t>で行い、</a:t>
            </a:r>
            <a:r>
              <a:rPr kumimoji="1" lang="en-US" altLang="ja-JP" sz="2400" dirty="0" smtClean="0">
                <a:latin typeface="+mn-ea"/>
              </a:rPr>
              <a:t>24-2</a:t>
            </a:r>
            <a:r>
              <a:rPr kumimoji="1" lang="ja-JP" altLang="en-US" sz="2400" dirty="0" err="1" smtClean="0">
                <a:latin typeface="+mn-ea"/>
              </a:rPr>
              <a:t>の測</a:t>
            </a:r>
            <a:r>
              <a:rPr kumimoji="1" lang="ja-JP" altLang="en-US" sz="2400" dirty="0" smtClean="0">
                <a:latin typeface="+mn-ea"/>
              </a:rPr>
              <a:t>定点</a:t>
            </a:r>
            <a:r>
              <a:rPr kumimoji="1" lang="en-US" altLang="ja-JP" sz="2400" dirty="0" smtClean="0">
                <a:latin typeface="+mn-ea"/>
              </a:rPr>
              <a:t>(52</a:t>
            </a:r>
            <a:r>
              <a:rPr kumimoji="1" lang="ja-JP" altLang="en-US" sz="2400" dirty="0" smtClean="0">
                <a:latin typeface="+mn-ea"/>
              </a:rPr>
              <a:t>点</a:t>
            </a:r>
            <a:r>
              <a:rPr kumimoji="1" lang="en-US" altLang="ja-JP" sz="2400" dirty="0" smtClean="0">
                <a:latin typeface="+mn-ea"/>
              </a:rPr>
              <a:t>)</a:t>
            </a:r>
            <a:r>
              <a:rPr kumimoji="1" lang="ja-JP" altLang="en-US" sz="2400" dirty="0" smtClean="0">
                <a:latin typeface="+mn-ea"/>
              </a:rPr>
              <a:t>の</a:t>
            </a:r>
            <a:r>
              <a:rPr kumimoji="1" lang="en-US" altLang="ja-JP" sz="2400" dirty="0" smtClean="0">
                <a:latin typeface="+mn-ea"/>
              </a:rPr>
              <a:t>TD</a:t>
            </a:r>
            <a:r>
              <a:rPr kumimoji="1" lang="ja-JP" altLang="en-US" sz="2400" dirty="0" smtClean="0">
                <a:latin typeface="+mn-ea"/>
              </a:rPr>
              <a:t>を使用</a:t>
            </a:r>
            <a:endParaRPr kumimoji="1" lang="en-US" altLang="ja-JP" sz="2400" dirty="0">
              <a:latin typeface="+mn-ea"/>
            </a:endParaRPr>
          </a:p>
          <a:p>
            <a:endParaRPr kumimoji="1" lang="en-US" altLang="ja-JP" sz="2400" dirty="0" smtClean="0">
              <a:latin typeface="+mn-ea"/>
            </a:endParaRPr>
          </a:p>
          <a:p>
            <a:r>
              <a:rPr kumimoji="1" lang="ja-JP" altLang="en-US" sz="2400" dirty="0" smtClean="0">
                <a:latin typeface="+mn-ea"/>
              </a:rPr>
              <a:t>推定</a:t>
            </a:r>
            <a:r>
              <a:rPr kumimoji="1" lang="en-US" altLang="ja-JP" sz="2400" dirty="0" smtClean="0">
                <a:latin typeface="+mn-ea"/>
              </a:rPr>
              <a:t>RGC(RGC_24-2),(RGC_OCT),(wrgc_24-2)</a:t>
            </a:r>
            <a:r>
              <a:rPr kumimoji="1" lang="ja-JP" altLang="en-US" sz="2400" dirty="0" err="1" smtClean="0">
                <a:latin typeface="+mn-ea"/>
              </a:rPr>
              <a:t>を算</a:t>
            </a:r>
            <a:r>
              <a:rPr kumimoji="1" lang="ja-JP" altLang="en-US" sz="2400" dirty="0" smtClean="0">
                <a:latin typeface="+mn-ea"/>
              </a:rPr>
              <a:t>出*</a:t>
            </a:r>
            <a:endParaRPr kumimoji="1" lang="en-US" altLang="ja-JP" sz="2400" dirty="0" smtClean="0">
              <a:latin typeface="+mn-ea"/>
            </a:endParaRPr>
          </a:p>
        </p:txBody>
      </p:sp>
      <p:sp>
        <p:nvSpPr>
          <p:cNvPr id="6" name="Shape 210"/>
          <p:cNvSpPr/>
          <p:nvPr/>
        </p:nvSpPr>
        <p:spPr>
          <a:xfrm>
            <a:off x="6019800" y="6494026"/>
            <a:ext cx="3010023" cy="35127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ja-JP" altLang="en-US" sz="1400" dirty="0" smtClean="0">
                <a:latin typeface="Calibri"/>
                <a:ea typeface="Calibri"/>
                <a:cs typeface="Calibri"/>
                <a:sym typeface="Calibri"/>
              </a:rPr>
              <a:t>*</a:t>
            </a:r>
            <a:r>
              <a:rPr lang="en-US" sz="1400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sz="1400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</p:spTree>
    <p:extLst>
      <p:ext uri="{BB962C8B-B14F-4D97-AF65-F5344CB8AC3E}">
        <p14:creationId xmlns:p14="http://schemas.microsoft.com/office/powerpoint/2010/main" val="4226677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kumimoji="1" lang="ja-JP" altLang="en-US" dirty="0" smtClean="0"/>
              <a:t>サブ解析</a:t>
            </a:r>
            <a:endParaRPr kumimoji="1" lang="ja-JP" altLang="en-US" dirty="0"/>
          </a:p>
        </p:txBody>
      </p:sp>
      <p:sp>
        <p:nvSpPr>
          <p:cNvPr id="7" name="テキスト ボックス 3"/>
          <p:cNvSpPr txBox="1"/>
          <p:nvPr/>
        </p:nvSpPr>
        <p:spPr>
          <a:xfrm>
            <a:off x="628650" y="1752377"/>
            <a:ext cx="80681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+mn-ea"/>
              </a:rPr>
              <a:t>同一</a:t>
            </a:r>
            <a:r>
              <a:rPr kumimoji="1" lang="ja-JP" altLang="en-US" sz="2400" dirty="0" smtClean="0">
                <a:latin typeface="+mn-ea"/>
              </a:rPr>
              <a:t>対象群で</a:t>
            </a:r>
            <a:r>
              <a:rPr kumimoji="1" lang="en-US" altLang="ja-JP" sz="2400" dirty="0" smtClean="0">
                <a:latin typeface="+mn-ea"/>
              </a:rPr>
              <a:t>HFA10-2</a:t>
            </a:r>
            <a:r>
              <a:rPr kumimoji="1" lang="ja-JP" altLang="en-US" sz="2400" dirty="0" smtClean="0">
                <a:latin typeface="+mn-ea"/>
              </a:rPr>
              <a:t>と</a:t>
            </a:r>
            <a:r>
              <a:rPr kumimoji="1" lang="en-US" altLang="ja-JP" sz="2400" dirty="0" smtClean="0">
                <a:latin typeface="+mn-ea"/>
              </a:rPr>
              <a:t>HFA30-2</a:t>
            </a:r>
            <a:r>
              <a:rPr kumimoji="1" lang="ja-JP" altLang="en-US" sz="2400" dirty="0" smtClean="0">
                <a:latin typeface="+mn-ea"/>
              </a:rPr>
              <a:t>を</a:t>
            </a:r>
            <a:r>
              <a:rPr kumimoji="1" lang="en-US" altLang="ja-JP" sz="2400" dirty="0" smtClean="0">
                <a:latin typeface="+mn-ea"/>
              </a:rPr>
              <a:t>3</a:t>
            </a:r>
            <a:r>
              <a:rPr kumimoji="1" lang="ja-JP" altLang="en-US" sz="2400" dirty="0" smtClean="0">
                <a:latin typeface="+mn-ea"/>
              </a:rPr>
              <a:t>ヶ月以内に行っていた</a:t>
            </a:r>
            <a:r>
              <a:rPr kumimoji="1" lang="en-US" altLang="ja-JP" sz="2400" dirty="0" smtClean="0">
                <a:latin typeface="+mn-ea"/>
              </a:rPr>
              <a:t>45</a:t>
            </a:r>
            <a:r>
              <a:rPr kumimoji="1" lang="ja-JP" altLang="en-US" sz="2400" dirty="0" smtClean="0">
                <a:latin typeface="+mn-ea"/>
              </a:rPr>
              <a:t>例</a:t>
            </a:r>
            <a:r>
              <a:rPr kumimoji="1" lang="en-US" altLang="ja-JP" sz="2400" dirty="0" smtClean="0">
                <a:latin typeface="+mn-ea"/>
              </a:rPr>
              <a:t>86</a:t>
            </a:r>
            <a:r>
              <a:rPr kumimoji="1" lang="ja-JP" altLang="en-US" sz="2400" dirty="0" smtClean="0">
                <a:latin typeface="+mn-ea"/>
              </a:rPr>
              <a:t>眼</a:t>
            </a:r>
            <a:r>
              <a:rPr kumimoji="1" lang="ja-JP" altLang="en-US" sz="2400" dirty="0" smtClean="0">
                <a:latin typeface="+mn-ea"/>
              </a:rPr>
              <a:t>について</a:t>
            </a:r>
            <a:r>
              <a:rPr kumimoji="1" lang="ja-JP" altLang="en-US" sz="2400" dirty="0" smtClean="0">
                <a:latin typeface="+mn-ea"/>
              </a:rPr>
              <a:t>検討を行った</a:t>
            </a:r>
            <a:endParaRPr kumimoji="1" lang="ja-JP" altLang="en-US" sz="2400" dirty="0">
              <a:latin typeface="+mn-ea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3114000"/>
            <a:ext cx="7778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+mn-ea"/>
              </a:rPr>
              <a:t>視野測定は</a:t>
            </a:r>
            <a:r>
              <a:rPr kumimoji="1" lang="en-US" altLang="ja-JP" sz="2400" dirty="0" smtClean="0">
                <a:latin typeface="+mn-ea"/>
              </a:rPr>
              <a:t>HFA30-2</a:t>
            </a:r>
            <a:r>
              <a:rPr kumimoji="1" lang="ja-JP" altLang="en-US" sz="2400" dirty="0" smtClean="0">
                <a:latin typeface="+mn-ea"/>
              </a:rPr>
              <a:t>で行い、</a:t>
            </a:r>
            <a:r>
              <a:rPr kumimoji="1" lang="en-US" altLang="ja-JP" sz="2400" dirty="0" smtClean="0">
                <a:latin typeface="+mn-ea"/>
              </a:rPr>
              <a:t>24-2</a:t>
            </a:r>
            <a:r>
              <a:rPr kumimoji="1" lang="ja-JP" altLang="en-US" sz="2400" dirty="0" err="1" smtClean="0">
                <a:latin typeface="+mn-ea"/>
              </a:rPr>
              <a:t>の測</a:t>
            </a:r>
            <a:r>
              <a:rPr kumimoji="1" lang="ja-JP" altLang="en-US" sz="2400" dirty="0" smtClean="0">
                <a:latin typeface="+mn-ea"/>
              </a:rPr>
              <a:t>定点</a:t>
            </a:r>
            <a:r>
              <a:rPr kumimoji="1" lang="en-US" altLang="ja-JP" sz="2400" dirty="0" smtClean="0">
                <a:latin typeface="+mn-ea"/>
              </a:rPr>
              <a:t>(52</a:t>
            </a:r>
            <a:r>
              <a:rPr kumimoji="1" lang="ja-JP" altLang="en-US" sz="2400" dirty="0" smtClean="0">
                <a:latin typeface="+mn-ea"/>
              </a:rPr>
              <a:t>点</a:t>
            </a:r>
            <a:r>
              <a:rPr kumimoji="1" lang="en-US" altLang="ja-JP" sz="2400" dirty="0" smtClean="0">
                <a:latin typeface="+mn-ea"/>
              </a:rPr>
              <a:t>)</a:t>
            </a:r>
            <a:r>
              <a:rPr kumimoji="1" lang="ja-JP" altLang="en-US" sz="2400" dirty="0" smtClean="0">
                <a:latin typeface="+mn-ea"/>
              </a:rPr>
              <a:t>の</a:t>
            </a:r>
            <a:r>
              <a:rPr kumimoji="1" lang="en-US" altLang="ja-JP" sz="2400" dirty="0" smtClean="0">
                <a:latin typeface="+mn-ea"/>
              </a:rPr>
              <a:t>TD</a:t>
            </a:r>
            <a:endParaRPr kumimoji="1" lang="en-US" altLang="ja-JP" sz="2400" dirty="0">
              <a:latin typeface="+mn-ea"/>
            </a:endParaRPr>
          </a:p>
          <a:p>
            <a:endParaRPr kumimoji="1" lang="en-US" altLang="ja-JP" sz="2400" dirty="0" smtClean="0">
              <a:latin typeface="+mn-ea"/>
            </a:endParaRPr>
          </a:p>
          <a:p>
            <a:r>
              <a:rPr kumimoji="1" lang="ja-JP" altLang="en-US" sz="2400" dirty="0" smtClean="0">
                <a:latin typeface="+mn-ea"/>
              </a:rPr>
              <a:t>推定</a:t>
            </a:r>
            <a:r>
              <a:rPr kumimoji="1" lang="en-US" altLang="ja-JP" sz="2400" dirty="0" smtClean="0">
                <a:latin typeface="+mn-ea"/>
              </a:rPr>
              <a:t>RGC(RGC_24-2),(RGC_OCT),(wrgc_24-2)</a:t>
            </a:r>
            <a:r>
              <a:rPr kumimoji="1" lang="ja-JP" altLang="en-US" sz="2400" dirty="0" err="1" smtClean="0">
                <a:latin typeface="+mn-ea"/>
              </a:rPr>
              <a:t>を算</a:t>
            </a:r>
            <a:r>
              <a:rPr kumimoji="1" lang="ja-JP" altLang="en-US" sz="2400" dirty="0" smtClean="0">
                <a:latin typeface="+mn-ea"/>
              </a:rPr>
              <a:t>出*</a:t>
            </a:r>
            <a:endParaRPr kumimoji="1" lang="en-US" altLang="ja-JP" sz="2400" dirty="0" smtClean="0">
              <a:latin typeface="+mn-ea"/>
            </a:endParaRPr>
          </a:p>
        </p:txBody>
      </p:sp>
      <p:sp>
        <p:nvSpPr>
          <p:cNvPr id="5" name="Shape 212"/>
          <p:cNvSpPr txBox="1"/>
          <p:nvPr/>
        </p:nvSpPr>
        <p:spPr>
          <a:xfrm>
            <a:off x="438150" y="4475623"/>
            <a:ext cx="4327323" cy="11609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1600" dirty="0" smtClean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RGC</a:t>
            </a:r>
            <a:r>
              <a:rPr lang="en-US" altLang="ja-JP" sz="1600" dirty="0" smtClean="0">
                <a:solidFill>
                  <a:srgbClr val="FF0000"/>
                </a:solidFill>
                <a:ea typeface="Calibri"/>
                <a:cs typeface="Calibri"/>
                <a:sym typeface="Calibri"/>
              </a:rPr>
              <a:t>_24-2</a:t>
            </a:r>
            <a:r>
              <a:rPr lang="en-US" altLang="ja-JP" sz="1600" dirty="0" smtClean="0">
                <a:ea typeface="Calibri"/>
                <a:cs typeface="Calibri"/>
                <a:sym typeface="Calibri"/>
              </a:rPr>
              <a:t> </a:t>
            </a:r>
            <a:r>
              <a:rPr lang="en-US" sz="16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16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1600" dirty="0">
                <a:latin typeface="Calibri"/>
                <a:ea typeface="Calibri"/>
                <a:cs typeface="Calibri"/>
                <a:sym typeface="Calibri"/>
              </a:rPr>
              <a:t>*0.1</a:t>
            </a:r>
            <a:r>
              <a:rPr lang="en-US" sz="1600" dirty="0" smtClean="0">
                <a:latin typeface="Calibri"/>
                <a:ea typeface="Calibri"/>
                <a:cs typeface="Calibri"/>
                <a:sym typeface="Calibri"/>
              </a:rPr>
              <a:t>)]</a:t>
            </a:r>
            <a:endParaRPr lang="en-US" sz="16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210"/>
          <p:cNvSpPr/>
          <p:nvPr/>
        </p:nvSpPr>
        <p:spPr>
          <a:xfrm>
            <a:off x="6019800" y="6494026"/>
            <a:ext cx="3010023" cy="35127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ja-JP" altLang="en-US" sz="1400" dirty="0" smtClean="0">
                <a:latin typeface="Calibri"/>
                <a:ea typeface="Calibri"/>
                <a:cs typeface="Calibri"/>
                <a:sym typeface="Calibri"/>
              </a:rPr>
              <a:t>*</a:t>
            </a:r>
            <a:r>
              <a:rPr lang="en-US" sz="1400" dirty="0" smtClean="0">
                <a:latin typeface="Calibri"/>
                <a:ea typeface="Calibri"/>
                <a:cs typeface="Calibri"/>
                <a:sym typeface="Calibri"/>
              </a:rPr>
              <a:t>Medeiros FA.  </a:t>
            </a:r>
            <a:r>
              <a:rPr lang="en-US" sz="1400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sz="1400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9" name="Shape 207"/>
          <p:cNvSpPr txBox="1"/>
          <p:nvPr/>
        </p:nvSpPr>
        <p:spPr>
          <a:xfrm>
            <a:off x="5160060" y="4493548"/>
            <a:ext cx="3536709" cy="11430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d=(-0.007*age)+1.4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c=(-0.26*MD)+0.12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a= </a:t>
            </a:r>
            <a:r>
              <a:rPr lang="en-US" sz="1600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averageRNFLthickness</a:t>
            </a:r>
            <a:r>
              <a:rPr lang="en-US" sz="16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*10870*d</a:t>
            </a:r>
            <a:endParaRPr lang="en-US" sz="16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6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RGC_OCT=10^({(</a:t>
            </a:r>
            <a:r>
              <a:rPr lang="en-US" sz="16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log(a)*10]-c</a:t>
            </a:r>
            <a:r>
              <a:rPr lang="en-US" sz="16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}*0.1)</a:t>
            </a:r>
            <a:endParaRPr lang="en-US" sz="16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959037" y="5940586"/>
            <a:ext cx="561287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err="1">
                <a:latin typeface="Calibri"/>
                <a:ea typeface="Calibri"/>
                <a:cs typeface="Calibri"/>
                <a:sym typeface="Calibri"/>
              </a:rPr>
              <a:t>wrgc</a:t>
            </a:r>
            <a:r>
              <a:rPr lang="en-US" altLang="ja-JP" dirty="0">
                <a:latin typeface="Calibri"/>
                <a:ea typeface="Calibri"/>
                <a:cs typeface="Calibri"/>
                <a:sym typeface="Calibri"/>
              </a:rPr>
              <a:t>=(1+MD/30</a:t>
            </a:r>
            <a:r>
              <a:rPr lang="en-US" altLang="ja-JP" dirty="0" smtClean="0">
                <a:latin typeface="Calibri"/>
                <a:ea typeface="Calibri"/>
                <a:cs typeface="Calibri"/>
                <a:sym typeface="Calibri"/>
              </a:rPr>
              <a:t>)*RGC_OCT+(-</a:t>
            </a:r>
            <a:r>
              <a:rPr lang="en-US" altLang="ja-JP" dirty="0">
                <a:latin typeface="Calibri"/>
                <a:ea typeface="Calibri"/>
                <a:cs typeface="Calibri"/>
                <a:sym typeface="Calibri"/>
              </a:rPr>
              <a:t>MD/30</a:t>
            </a:r>
            <a:r>
              <a:rPr lang="en-US" altLang="ja-JP" dirty="0" smtClean="0">
                <a:latin typeface="Calibri"/>
                <a:ea typeface="Calibri"/>
                <a:cs typeface="Calibri"/>
                <a:sym typeface="Calibri"/>
              </a:rPr>
              <a:t>)*</a:t>
            </a:r>
            <a:r>
              <a:rPr lang="en-US" altLang="ja-JP" dirty="0" smtClea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RGC_24-2</a:t>
            </a:r>
            <a:endParaRPr lang="en-US" altLang="ja-JP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36473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53" y="836946"/>
            <a:ext cx="5285900" cy="5886297"/>
          </a:xfrm>
          <a:prstGeom prst="rect">
            <a:avLst/>
          </a:prstGeom>
        </p:spPr>
      </p:pic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652059" y="170052"/>
            <a:ext cx="7886700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kumimoji="1" lang="en-US" altLang="ja-JP" dirty="0" smtClean="0">
                <a:latin typeface="+mj-ea"/>
              </a:rPr>
              <a:t>RGC_10-2 vs RGC_24-2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5553642" y="4546068"/>
            <a:ext cx="1263141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smtClean="0"/>
              <a:t>R=0.86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5487853" y="2722916"/>
            <a:ext cx="3656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ja-JP" sz="2400" dirty="0" smtClean="0"/>
              <a:t>RGC_24-2</a:t>
            </a:r>
            <a:r>
              <a:rPr kumimoji="1" lang="en-US" altLang="ja-JP" dirty="0" smtClean="0">
                <a:solidFill>
                  <a:srgbClr val="FF0000"/>
                </a:solidFill>
              </a:rPr>
              <a:t>     </a:t>
            </a:r>
            <a:r>
              <a:rPr kumimoji="1" lang="en-US" altLang="ja-JP" sz="2400" dirty="0" smtClean="0"/>
              <a:t>817915</a:t>
            </a:r>
            <a:r>
              <a:rPr kumimoji="1" lang="en-US" altLang="ja-JP" dirty="0" smtClean="0"/>
              <a:t>±350486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5503168" y="3634492"/>
            <a:ext cx="36255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ja-JP" sz="2400" dirty="0" smtClean="0"/>
              <a:t>RGC_10-2   </a:t>
            </a:r>
            <a:r>
              <a:rPr kumimoji="1" lang="en-US" altLang="ja-JP" dirty="0" smtClean="0"/>
              <a:t> </a:t>
            </a:r>
            <a:r>
              <a:rPr kumimoji="1" lang="en-US" altLang="ja-JP" sz="2400" dirty="0" smtClean="0"/>
              <a:t>515984</a:t>
            </a:r>
            <a:r>
              <a:rPr kumimoji="1" lang="en-US" altLang="ja-JP" dirty="0" smtClean="0"/>
              <a:t>±250662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893167" y="4361402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Cells/mm²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7713695" y="4888337"/>
            <a:ext cx="13596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ja-JP" dirty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1905992" y="1470118"/>
            <a:ext cx="18778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dirty="0"/>
              <a:t>Pearson</a:t>
            </a:r>
            <a:r>
              <a:rPr lang="ja-JP" altLang="en-US" sz="1600" dirty="0"/>
              <a:t>の相関係数</a:t>
            </a:r>
          </a:p>
        </p:txBody>
      </p:sp>
      <p:sp>
        <p:nvSpPr>
          <p:cNvPr id="15" name="TextBox 3"/>
          <p:cNvSpPr txBox="1"/>
          <p:nvPr/>
        </p:nvSpPr>
        <p:spPr>
          <a:xfrm>
            <a:off x="7315926" y="5982341"/>
            <a:ext cx="1585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dirty="0" smtClean="0">
                <a:solidFill>
                  <a:schemeClr val="tx1"/>
                </a:solidFill>
              </a:rPr>
              <a:t>***</a:t>
            </a:r>
            <a:r>
              <a:rPr lang="en-US" altLang="ja-JP" sz="2000" dirty="0" smtClean="0">
                <a:solidFill>
                  <a:schemeClr val="tx1"/>
                </a:solidFill>
              </a:rPr>
              <a:t>;</a:t>
            </a:r>
            <a:r>
              <a:rPr lang="en-US" altLang="ja-JP" sz="2000" dirty="0">
                <a:solidFill>
                  <a:schemeClr val="tx1"/>
                </a:solidFill>
              </a:rPr>
              <a:t> </a:t>
            </a:r>
            <a:r>
              <a:rPr lang="en-US" altLang="ja-JP" sz="2000" dirty="0" smtClean="0">
                <a:solidFill>
                  <a:schemeClr val="tx1"/>
                </a:solidFill>
              </a:rPr>
              <a:t>P&lt;0.001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990311" y="4638401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y=1.2089x+194121</a:t>
            </a:r>
          </a:p>
        </p:txBody>
      </p:sp>
    </p:spTree>
    <p:extLst>
      <p:ext uri="{BB962C8B-B14F-4D97-AF65-F5344CB8AC3E}">
        <p14:creationId xmlns:p14="http://schemas.microsoft.com/office/powerpoint/2010/main" val="1461055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背景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510449"/>
            <a:ext cx="7886700" cy="2281680"/>
          </a:xfrm>
        </p:spPr>
        <p:txBody>
          <a:bodyPr>
            <a:normAutofit/>
          </a:bodyPr>
          <a:lstStyle/>
          <a:p>
            <a:r>
              <a:rPr lang="en-US" altLang="ja-JP" sz="2400" dirty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に</a:t>
            </a:r>
            <a:r>
              <a:rPr lang="en-US" altLang="ja-JP" sz="2400" dirty="0">
                <a:latin typeface="+mn-ea"/>
                <a:cs typeface="Calibri"/>
                <a:sym typeface="Calibri"/>
              </a:rPr>
              <a:t>Harwerth</a:t>
            </a:r>
            <a:r>
              <a:rPr lang="ja-JP" altLang="en-US" sz="2400" dirty="0">
                <a:latin typeface="+mn-ea"/>
                <a:cs typeface="Calibri"/>
                <a:sym typeface="Calibri"/>
              </a:rPr>
              <a:t>の</a:t>
            </a:r>
            <a:r>
              <a:rPr lang="en-US" altLang="ja-JP" sz="2400" dirty="0">
                <a:latin typeface="+mn-ea"/>
                <a:cs typeface="Calibri"/>
                <a:sym typeface="Calibri"/>
              </a:rPr>
              <a:t>non-linear 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model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を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用いて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数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 </a:t>
            </a:r>
            <a:r>
              <a:rPr lang="ja-JP" altLang="en-US" sz="2400" kern="100" dirty="0">
                <a:latin typeface="+mn-ea"/>
                <a:cs typeface="Century" panose="02040604050505020304" pitchFamily="18" charset="0"/>
              </a:rPr>
              <a:t>を算出した検討は少ない。</a:t>
            </a:r>
            <a:endParaRPr lang="en-U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65163" y="1690689"/>
            <a:ext cx="7886700" cy="2281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しかし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CSFI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に代表される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Harwerth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non-linear model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に対し、緑内障マカクザルから導かれたモデルであることや、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log scale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上で網膜感度と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RGC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密度が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linear</a:t>
            </a:r>
            <a:r>
              <a:rPr lang="ja-JP" altLang="en-US" sz="2400" dirty="0" smtClean="0">
                <a:latin typeface="+mn-ea"/>
                <a:cs typeface="Calibri"/>
                <a:sym typeface="Calibri"/>
              </a:rPr>
              <a:t>に相関するとする前提などに対する反論もある。</a:t>
            </a:r>
            <a:endParaRPr lang="en-US" altLang="ja-JP" sz="2400" dirty="0" smtClean="0">
              <a:latin typeface="+mn-ea"/>
              <a:cs typeface="Calibri"/>
              <a:sym typeface="Calibri"/>
            </a:endParaRPr>
          </a:p>
        </p:txBody>
      </p:sp>
      <p:sp>
        <p:nvSpPr>
          <p:cNvPr id="6" name="Shape 227"/>
          <p:cNvSpPr/>
          <p:nvPr/>
        </p:nvSpPr>
        <p:spPr>
          <a:xfrm>
            <a:off x="4773405" y="3562740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altLang="ja-JP" dirty="0" smtClean="0">
                <a:cs typeface="Calibri"/>
                <a:sym typeface="Calibri"/>
              </a:rPr>
              <a:t>Raza AS, Hood DC. IOVS. 2015</a:t>
            </a:r>
            <a:endParaRPr lang="en-US" altLang="ja-JP" dirty="0" smtClean="0"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0798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853904" y="1862371"/>
            <a:ext cx="743619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0"/>
              </a:spcAft>
            </a:pP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今回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我々は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広義緑内障患者の</a:t>
            </a:r>
            <a:r>
              <a:rPr lang="en-US" altLang="ja-JP" sz="2400" dirty="0" smtClean="0">
                <a:latin typeface="+mn-ea"/>
                <a:cs typeface="Calibri"/>
                <a:sym typeface="Calibri"/>
              </a:rPr>
              <a:t>Humphrey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視野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10-2(HFA10-2)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と光干渉断層計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(OCT)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から</a:t>
            </a:r>
            <a:r>
              <a:rPr lang="en-US" altLang="ja-JP" sz="2400" kern="100" dirty="0">
                <a:latin typeface="+mn-ea"/>
                <a:cs typeface="Century" panose="02040604050505020304" pitchFamily="18" charset="0"/>
              </a:rPr>
              <a:t>RGC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数を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算出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*</a:t>
            </a:r>
            <a:r>
              <a:rPr lang="en-US" altLang="ja-JP" sz="2400" kern="100" dirty="0" smtClean="0">
                <a:latin typeface="+mn-ea"/>
                <a:cs typeface="Century" panose="02040604050505020304" pitchFamily="18" charset="0"/>
              </a:rPr>
              <a:t>,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**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し、</a:t>
            </a:r>
            <a:r>
              <a:rPr lang="ja-JP" altLang="en-US" sz="2400" kern="100" dirty="0" smtClean="0">
                <a:latin typeface="+mn-ea"/>
                <a:cs typeface="Century" panose="02040604050505020304" pitchFamily="18" charset="0"/>
              </a:rPr>
              <a:t>両者の整合性を</a:t>
            </a:r>
            <a:r>
              <a:rPr lang="ja-JP" altLang="ja-JP" sz="2400" kern="100" dirty="0" smtClean="0">
                <a:latin typeface="+mn-ea"/>
                <a:cs typeface="Century" panose="02040604050505020304" pitchFamily="18" charset="0"/>
              </a:rPr>
              <a:t>検討</a:t>
            </a:r>
            <a:r>
              <a:rPr lang="ja-JP" altLang="ja-JP" sz="2400" kern="100" dirty="0">
                <a:latin typeface="+mn-ea"/>
                <a:cs typeface="Century" panose="02040604050505020304" pitchFamily="18" charset="0"/>
              </a:rPr>
              <a:t>したので報告する。</a:t>
            </a:r>
            <a:endParaRPr lang="ja-JP" altLang="ja-JP" sz="24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Shape 227"/>
          <p:cNvSpPr/>
          <p:nvPr/>
        </p:nvSpPr>
        <p:spPr>
          <a:xfrm>
            <a:off x="3853244" y="5629114"/>
            <a:ext cx="5234608" cy="81925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   *</a:t>
            </a:r>
            <a:r>
              <a:rPr lang="en-US" altLang="ja-JP" dirty="0" err="1" smtClean="0">
                <a:cs typeface="Calibri"/>
                <a:sym typeface="Calibri"/>
              </a:rPr>
              <a:t>Harwerth</a:t>
            </a:r>
            <a:r>
              <a:rPr lang="en-US" altLang="ja-JP" dirty="0" smtClean="0">
                <a:cs typeface="Calibri"/>
                <a:sym typeface="Calibri"/>
              </a:rPr>
              <a:t> RS, et al</a:t>
            </a:r>
            <a:r>
              <a:rPr lang="en-US" altLang="ja-JP" dirty="0">
                <a:cs typeface="Calibri"/>
                <a:sym typeface="Calibri"/>
              </a:rPr>
              <a:t>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</a:t>
            </a:r>
            <a:r>
              <a:rPr lang="en-US" altLang="ja-JP" dirty="0" smtClean="0">
                <a:cs typeface="Calibri"/>
                <a:sym typeface="Calibri"/>
              </a:rPr>
              <a:t>2010</a:t>
            </a:r>
          </a:p>
          <a:p>
            <a:pPr lvl="0" algn="ctr">
              <a:lnSpc>
                <a:spcPct val="150000"/>
              </a:lnSpc>
              <a:buSzPct val="25000"/>
            </a:pPr>
            <a:r>
              <a:rPr lang="ja-JP" altLang="en-US" dirty="0" smtClean="0">
                <a:cs typeface="Calibri"/>
                <a:sym typeface="Calibri"/>
              </a:rPr>
              <a:t>*</a:t>
            </a:r>
            <a:r>
              <a:rPr lang="en-US" altLang="ja-JP" dirty="0" smtClean="0">
                <a:cs typeface="Calibri"/>
                <a:sym typeface="Calibri"/>
              </a:rPr>
              <a:t>*</a:t>
            </a:r>
            <a:r>
              <a:rPr lang="en-US" dirty="0" smtClean="0">
                <a:cs typeface="Calibri"/>
                <a:sym typeface="Calibri"/>
              </a:rPr>
              <a:t>Medeiros FA, et al, Arch Ophthalmol. 2012</a:t>
            </a:r>
            <a:endParaRPr lang="en-US" dirty="0"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772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451327" y="1836730"/>
            <a:ext cx="8356664" cy="21554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lnSpc>
                <a:spcPct val="200000"/>
              </a:lnSpc>
              <a:buSzPct val="25000"/>
            </a:pP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広義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  <a:sym typeface="Arial"/>
              </a:rPr>
              <a:t>POAG+PPG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患者　</a:t>
            </a:r>
            <a:r>
              <a:rPr lang="en-US" altLang="ja-JP" sz="2400" dirty="0" smtClean="0">
                <a:latin typeface="+mn-ea"/>
                <a:cs typeface="Calibri" panose="020F0502020204030204" pitchFamily="34" charset="0"/>
              </a:rPr>
              <a:t>131</a:t>
            </a:r>
            <a:r>
              <a:rPr lang="ja-JP" altLang="en-US" sz="2400" dirty="0">
                <a:latin typeface="+mn-ea"/>
                <a:cs typeface="Calibri" panose="020F0502020204030204" pitchFamily="34" charset="0"/>
                <a:sym typeface="Arial"/>
              </a:rPr>
              <a:t>症例、</a:t>
            </a:r>
            <a:r>
              <a:rPr lang="en-US" altLang="ja-JP" sz="2400" dirty="0">
                <a:latin typeface="+mn-ea"/>
                <a:cs typeface="Calibri" panose="020F0502020204030204" pitchFamily="34" charset="0"/>
                <a:sym typeface="Arial"/>
              </a:rPr>
              <a:t>628</a:t>
            </a:r>
            <a:r>
              <a:rPr lang="ja-JP" altLang="en-US" sz="2400" dirty="0" smtClean="0">
                <a:latin typeface="+mn-ea"/>
                <a:cs typeface="Calibri" panose="020F0502020204030204" pitchFamily="34" charset="0"/>
                <a:sym typeface="Arial"/>
              </a:rPr>
              <a:t>眼</a:t>
            </a:r>
            <a:r>
              <a:rPr lang="ja-JP" altLang="en-US" dirty="0" smtClean="0">
                <a:latin typeface="+mn-ea"/>
                <a:cs typeface="Calibri" panose="020F0502020204030204" pitchFamily="34" charset="0"/>
                <a:sym typeface="Arial"/>
              </a:rPr>
              <a:t>（</a:t>
            </a:r>
            <a:r>
              <a:rPr lang="ja-JP" altLang="en-US" dirty="0">
                <a:latin typeface="+mn-ea"/>
                <a:cs typeface="Calibri" panose="020F0502020204030204" pitchFamily="34" charset="0"/>
                <a:sym typeface="Arial"/>
              </a:rPr>
              <a:t>同一症例、左右も</a:t>
            </a:r>
            <a:r>
              <a:rPr lang="en-US" altLang="ja-JP" dirty="0">
                <a:latin typeface="+mn-ea"/>
                <a:cs typeface="Calibri" panose="020F0502020204030204" pitchFamily="34" charset="0"/>
                <a:sym typeface="Arial"/>
              </a:rPr>
              <a:t>1</a:t>
            </a:r>
            <a:r>
              <a:rPr lang="ja-JP" altLang="en-US" dirty="0">
                <a:latin typeface="+mn-ea"/>
                <a:cs typeface="Calibri" panose="020F0502020204030204" pitchFamily="34" charset="0"/>
                <a:sym typeface="Arial"/>
              </a:rPr>
              <a:t>眼）</a:t>
            </a:r>
            <a:endParaRPr lang="en-US" sz="24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2009</a:t>
            </a: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年</a:t>
            </a:r>
            <a:r>
              <a:rPr lang="en-US" sz="2000" dirty="0">
                <a:latin typeface="+mn-ea"/>
                <a:cs typeface="Calibri" panose="020F0502020204030204" pitchFamily="34" charset="0"/>
                <a:sym typeface="Arial"/>
              </a:rPr>
              <a:t>9月から</a:t>
            </a: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2017年6</a:t>
            </a:r>
            <a:r>
              <a:rPr lang="en-US" sz="2000" dirty="0" smtClean="0">
                <a:latin typeface="+mn-ea"/>
                <a:cs typeface="Calibri" panose="020F0502020204030204" pitchFamily="34" charset="0"/>
                <a:sym typeface="Arial"/>
              </a:rPr>
              <a:t>月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　東京慈恵会医科大学緑内障外来</a:t>
            </a:r>
            <a:endParaRPr lang="en-US" altLang="ja-JP" sz="20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000" dirty="0" smtClean="0">
                <a:latin typeface="+mn-ea"/>
                <a:cs typeface="Calibri" panose="020F0502020204030204" pitchFamily="34" charset="0"/>
              </a:rPr>
              <a:t>HFA10-2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と</a:t>
            </a:r>
            <a:r>
              <a:rPr lang="en-US" altLang="ja-JP" sz="2000" dirty="0" smtClean="0">
                <a:latin typeface="+mn-ea"/>
                <a:cs typeface="Calibri" panose="020F0502020204030204" pitchFamily="34" charset="0"/>
                <a:sym typeface="Arial"/>
              </a:rPr>
              <a:t>OCT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を同日に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測定</a:t>
            </a:r>
            <a:endParaRPr lang="en-US" altLang="ja-JP" sz="2000" dirty="0" smtClean="0">
              <a:latin typeface="+mn-ea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200000"/>
              </a:lnSpc>
              <a:buSzPct val="25000"/>
            </a:pPr>
            <a:r>
              <a:rPr lang="en-US" altLang="ja-JP" sz="2000" dirty="0" smtClean="0">
                <a:latin typeface="+mn-ea"/>
                <a:cs typeface="Calibri" panose="020F0502020204030204" pitchFamily="34" charset="0"/>
                <a:sym typeface="Arial"/>
              </a:rPr>
              <a:t>HFA10-2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  <a:sym typeface="Arial"/>
              </a:rPr>
              <a:t>の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信頼性指標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と</a:t>
            </a:r>
            <a:r>
              <a:rPr lang="en-US" altLang="ja-JP" sz="2000" dirty="0" smtClean="0">
                <a:latin typeface="+mn-ea"/>
                <a:cs typeface="Calibri" panose="020F0502020204030204" pitchFamily="34" charset="0"/>
              </a:rPr>
              <a:t>OCT</a:t>
            </a:r>
            <a:r>
              <a:rPr lang="ja-JP" altLang="en-US" sz="2000" dirty="0">
                <a:latin typeface="+mn-ea"/>
                <a:cs typeface="Calibri" panose="020F0502020204030204" pitchFamily="34" charset="0"/>
              </a:rPr>
              <a:t>基準を</a:t>
            </a:r>
            <a:r>
              <a:rPr lang="ja-JP" altLang="en-US" sz="2000" dirty="0" smtClean="0">
                <a:latin typeface="+mn-ea"/>
                <a:cs typeface="Calibri" panose="020F0502020204030204" pitchFamily="34" charset="0"/>
              </a:rPr>
              <a:t>満たす*</a:t>
            </a:r>
            <a:endParaRPr lang="en-US" sz="2400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013605" y="5394154"/>
            <a:ext cx="72321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*</a:t>
            </a:r>
            <a:r>
              <a:rPr kumimoji="1" lang="en-US" altLang="ja-JP" dirty="0" smtClean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HFA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の信頼性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(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固視不良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20%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未満、偽陽性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15%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未満、偽陰性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33%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未満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OCT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（</a:t>
            </a:r>
            <a:r>
              <a:rPr kumimoji="1" lang="en-US" altLang="ja-JP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image quality 5/10 </a:t>
            </a:r>
            <a:r>
              <a:rPr kumimoji="1" lang="ja-JP" altLang="en-US" dirty="0">
                <a:latin typeface="Calibri" panose="020F0502020204030204" pitchFamily="34" charset="0"/>
                <a:ea typeface="ＭＳ ゴシック" panose="020B0609070205080204" pitchFamily="49" charset="-128"/>
                <a:cs typeface="Calibri" panose="020F0502020204030204" pitchFamily="34" charset="0"/>
              </a:rPr>
              <a:t>以上、複数回撮像のうち最良の画像を選択）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628649" y="296664"/>
            <a:ext cx="8002021" cy="945850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0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Shape 176"/>
          <p:cNvGraphicFramePr/>
          <p:nvPr>
            <p:extLst>
              <p:ext uri="{D42A27DB-BD31-4B8C-83A1-F6EECF244321}">
                <p14:modId xmlns:p14="http://schemas.microsoft.com/office/powerpoint/2010/main" val="3104865090"/>
              </p:ext>
            </p:extLst>
          </p:nvPr>
        </p:nvGraphicFramePr>
        <p:xfrm>
          <a:off x="856906" y="1487605"/>
          <a:ext cx="7430188" cy="428539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4558"/>
                <a:gridCol w="1251763"/>
                <a:gridCol w="1292087"/>
                <a:gridCol w="1212574"/>
                <a:gridCol w="1311965"/>
                <a:gridCol w="917241"/>
              </a:tblGrid>
              <a:tr h="10451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>
                          <a:latin typeface="+mn-lt"/>
                          <a:cs typeface="Calibri" panose="020F0502020204030204" pitchFamily="34" charset="0"/>
                        </a:rPr>
                        <a:t>N</a:t>
                      </a:r>
                      <a:r>
                        <a:rPr kumimoji="1" lang="ja-JP" altLang="en-US" sz="1600" dirty="0" smtClean="0">
                          <a:latin typeface="+mn-lt"/>
                          <a:cs typeface="Calibri" panose="020F0502020204030204" pitchFamily="34" charset="0"/>
                        </a:rPr>
                        <a:t>＝眼数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POAG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258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NTG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356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20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PPG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14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All</a:t>
                      </a:r>
                      <a:endParaRPr lang="ja-JP" altLang="en-US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628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P</a:t>
                      </a:r>
                      <a:r>
                        <a:rPr lang="ja-JP" alt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値</a:t>
                      </a:r>
                      <a:endParaRPr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</a:tr>
              <a:tr h="875926">
                <a:tc>
                  <a:txBody>
                    <a:bodyPr/>
                    <a:lstStyle/>
                    <a:p>
                      <a:pPr marL="0" marR="0" lvl="0" indent="0" algn="ctr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平均年齢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</a:t>
                      </a: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歳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58.1±9.0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56.4±9.2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47.6±4.5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dirty="0" smtClean="0">
                          <a:solidFill>
                            <a:schemeClr val="tx1"/>
                          </a:solidFill>
                          <a:effectLst/>
                        </a:rPr>
                        <a:t>56.9</a:t>
                      </a: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±9.2</a:t>
                      </a:r>
                      <a:endParaRPr lang="ja-JP" altLang="en-US" sz="18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p&lt;0.001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平均等価球面度数</a:t>
                      </a:r>
                      <a:r>
                        <a:rPr lang="en-US" altLang="zh-CN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(D)</a:t>
                      </a:r>
                      <a:endParaRPr lang="zh-CN" altLang="en-US" sz="1600" dirty="0">
                        <a:solidFill>
                          <a:schemeClr val="tx1"/>
                        </a:solidFill>
                        <a:effectLst/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-5.62±4.1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-4.94±3.3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-5.40±0.3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-5.23±3.6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p&lt;0.068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  <a:tr h="796874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ja-JP" alt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性別</a:t>
                      </a:r>
                      <a:r>
                        <a:rPr lang="en-US" altLang="ja-JP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(F:M)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98:160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118:238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14:0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230:398</a:t>
                      </a:r>
                      <a:endParaRPr lang="mr-IN" sz="1800" b="1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p&lt;0.001</a:t>
                      </a:r>
                      <a:endParaRPr lang="ja-JP" altLang="en-US" sz="1800" dirty="0" smtClean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69" marR="68569" marT="68569" marB="68569" anchor="ctr"/>
                </a:tc>
              </a:tr>
              <a:tr h="77059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MD(dB</a:t>
                      </a: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)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10-2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 marL="68569" marR="68569" marT="68569" marB="68569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13.4±11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7.30±8.1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  </a:t>
                      </a:r>
                      <a:r>
                        <a:rPr lang="en-US" altLang="ja-JP" sz="18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0.25±0.8</a:t>
                      </a:r>
                      <a:endParaRPr lang="ja-JP" alt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-9.62±9.7</a:t>
                      </a:r>
                      <a:endParaRPr lang="ja-JP" altLang="en-US" sz="1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362" marR="59362" marT="59362" marB="5936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800" dirty="0" smtClean="0">
                          <a:solidFill>
                            <a:schemeClr val="tx1"/>
                          </a:solidFill>
                          <a:effectLst/>
                        </a:rPr>
                        <a:t>p&lt;0.001</a:t>
                      </a:r>
                      <a:endParaRPr lang="ja-JP" altLang="en-US" sz="1800" dirty="0" smtClean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9362" marR="59362" marT="59362" marB="59362" anchor="ctr"/>
                </a:tc>
              </a:tr>
            </a:tbl>
          </a:graphicData>
        </a:graphic>
      </p:graphicFrame>
      <p:sp>
        <p:nvSpPr>
          <p:cNvPr id="177" name="Shape 177"/>
          <p:cNvSpPr txBox="1"/>
          <p:nvPr/>
        </p:nvSpPr>
        <p:spPr>
          <a:xfrm>
            <a:off x="6224342" y="6084808"/>
            <a:ext cx="2514600" cy="388800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Mean +/- SD</a:t>
            </a:r>
          </a:p>
          <a:p>
            <a:pPr algn="r"/>
            <a:r>
              <a:rPr lang="en-US" sz="1350" dirty="0" smtClean="0">
                <a:ea typeface="ＭＳ ゴシック" panose="020B0609070205080204" pitchFamily="49" charset="-128"/>
                <a:cs typeface="Calibri" panose="020F0502020204030204" pitchFamily="34" charset="0"/>
              </a:rPr>
              <a:t>One-way ANOVA</a:t>
            </a:r>
          </a:p>
          <a:p>
            <a:pPr algn="r"/>
            <a:r>
              <a:rPr lang="en-US" altLang="ja-JP" sz="1400" dirty="0">
                <a:ea typeface="ＭＳ ゴシック" panose="020B0609070205080204" pitchFamily="49" charset="-128"/>
                <a:cs typeface="Calibri" panose="020F0502020204030204" pitchFamily="34" charset="0"/>
              </a:rPr>
              <a:t>X2 test</a:t>
            </a:r>
          </a:p>
          <a:p>
            <a:pPr algn="r"/>
            <a:endParaRPr lang="en-US" sz="1350" dirty="0">
              <a:ea typeface="ＭＳ ゴシック" panose="020B0609070205080204" pitchFamily="49" charset="-128"/>
              <a:cs typeface="Calibri" panose="020F0502020204030204" pitchFamily="34" charset="0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5877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対象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1532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/>
        </p:nvSpPr>
        <p:spPr>
          <a:xfrm>
            <a:off x="3401392" y="3793797"/>
            <a:ext cx="4270753" cy="39649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 err="1">
                <a:latin typeface="+mn-ea"/>
                <a:cs typeface="Calibri"/>
                <a:sym typeface="Calibri"/>
              </a:rPr>
              <a:t>Humphrey視野計</a:t>
            </a:r>
            <a:r>
              <a:rPr lang="en-US" dirty="0">
                <a:latin typeface="+mn-ea"/>
                <a:cs typeface="Calibri"/>
                <a:sym typeface="Calibri"/>
              </a:rPr>
              <a:t>(</a:t>
            </a:r>
            <a:r>
              <a:rPr lang="en-US" dirty="0" smtClean="0">
                <a:latin typeface="+mn-ea"/>
                <a:cs typeface="Calibri"/>
                <a:sym typeface="Calibri"/>
              </a:rPr>
              <a:t>HFA; 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29" name="Shape 229"/>
          <p:cNvSpPr/>
          <p:nvPr/>
        </p:nvSpPr>
        <p:spPr>
          <a:xfrm>
            <a:off x="3228474" y="2661514"/>
            <a:ext cx="4443672" cy="32124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Cirrus </a:t>
            </a:r>
            <a:r>
              <a:rPr lang="en-US" dirty="0" smtClean="0">
                <a:latin typeface="+mn-ea"/>
                <a:cs typeface="Calibri"/>
                <a:sym typeface="Calibri"/>
              </a:rPr>
              <a:t>HD-OCT（OCT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; </a:t>
            </a:r>
            <a:r>
              <a:rPr lang="en-US" dirty="0" smtClean="0">
                <a:latin typeface="+mn-ea"/>
                <a:cs typeface="Calibri"/>
                <a:sym typeface="Calibri"/>
              </a:rPr>
              <a:t>Carl </a:t>
            </a:r>
            <a:r>
              <a:rPr lang="en-US" dirty="0">
                <a:latin typeface="+mn-ea"/>
                <a:cs typeface="Calibri"/>
                <a:sym typeface="Calibri"/>
              </a:rPr>
              <a:t>Zeiss）</a:t>
            </a:r>
          </a:p>
        </p:txBody>
      </p:sp>
      <p:sp>
        <p:nvSpPr>
          <p:cNvPr id="230" name="Shape 230"/>
          <p:cNvSpPr/>
          <p:nvPr/>
        </p:nvSpPr>
        <p:spPr>
          <a:xfrm>
            <a:off x="3242836" y="2969695"/>
            <a:ext cx="3996103" cy="39097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O</a:t>
            </a:r>
            <a:r>
              <a:rPr lang="en-US" dirty="0" smtClean="0">
                <a:latin typeface="+mn-ea"/>
                <a:cs typeface="Calibri"/>
                <a:sym typeface="Calibri"/>
              </a:rPr>
              <a:t>ptic </a:t>
            </a:r>
            <a:r>
              <a:rPr lang="en-US" dirty="0">
                <a:latin typeface="+mn-ea"/>
                <a:cs typeface="Calibri"/>
                <a:sym typeface="Calibri"/>
              </a:rPr>
              <a:t>disc cube　200×200</a:t>
            </a:r>
          </a:p>
        </p:txBody>
      </p:sp>
      <p:sp>
        <p:nvSpPr>
          <p:cNvPr id="231" name="Shape 231"/>
          <p:cNvSpPr/>
          <p:nvPr/>
        </p:nvSpPr>
        <p:spPr>
          <a:xfrm>
            <a:off x="2811330" y="3444834"/>
            <a:ext cx="2572687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静的視野計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789933" y="2287247"/>
            <a:ext cx="2126623" cy="34624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000" dirty="0">
                <a:latin typeface="+mn-ea"/>
                <a:cs typeface="Calibri"/>
                <a:sym typeface="Calibri"/>
              </a:rPr>
              <a:t>光干渉断層計</a:t>
            </a:r>
            <a:endParaRPr lang="en-US" sz="2000" dirty="0">
              <a:latin typeface="+mn-ea"/>
              <a:cs typeface="Calibri"/>
              <a:sym typeface="Calibri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421483" y="4215627"/>
            <a:ext cx="3190414" cy="39645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SITA </a:t>
            </a:r>
            <a:r>
              <a:rPr lang="en-US" dirty="0" err="1" smtClean="0">
                <a:latin typeface="+mn-ea"/>
                <a:cs typeface="Calibri"/>
                <a:sym typeface="Calibri"/>
              </a:rPr>
              <a:t>Standard中心</a:t>
            </a:r>
            <a:r>
              <a:rPr lang="en-US" dirty="0" smtClean="0">
                <a:latin typeface="+mn-ea"/>
                <a:cs typeface="Calibri"/>
                <a:sym typeface="Calibri"/>
              </a:rPr>
              <a:t> 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10-2</a:t>
            </a:r>
            <a:endParaRPr lang="en-US" dirty="0">
              <a:latin typeface="+mn-ea"/>
              <a:cs typeface="Calibri"/>
              <a:sym typeface="Calibri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3329863" y="5325894"/>
            <a:ext cx="4493605" cy="25391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endParaRPr lang="en-US" sz="1200" dirty="0">
              <a:cs typeface="Calibri"/>
              <a:sym typeface="Calibri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1216688" y="1894833"/>
            <a:ext cx="1573245" cy="39241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ja-JP" altLang="en-US" sz="2400" b="1" dirty="0">
                <a:latin typeface="+mn-ea"/>
                <a:cs typeface="Calibri" panose="020F0502020204030204" pitchFamily="34" charset="0"/>
                <a:sym typeface="Arial"/>
              </a:rPr>
              <a:t>測定機器</a:t>
            </a:r>
            <a:endParaRPr lang="en-US" sz="2400" b="1" dirty="0">
              <a:latin typeface="+mn-ea"/>
              <a:cs typeface="Calibri" panose="020F0502020204030204" pitchFamily="34" charset="0"/>
              <a:sym typeface="Arial"/>
            </a:endParaRPr>
          </a:p>
        </p:txBody>
      </p:sp>
      <p:sp>
        <p:nvSpPr>
          <p:cNvPr id="13" name="タイトル 1"/>
          <p:cNvSpPr txBox="1">
            <a:spLocks/>
          </p:cNvSpPr>
          <p:nvPr/>
        </p:nvSpPr>
        <p:spPr>
          <a:xfrm>
            <a:off x="628650" y="365126"/>
            <a:ext cx="7886700" cy="835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ja-JP" altLang="en-US" dirty="0">
                <a:latin typeface="+mj-ea"/>
              </a:rPr>
              <a:t>方法</a:t>
            </a:r>
            <a:endParaRPr kumimoji="1" lang="en-US" altLang="ja-JP" dirty="0" smtClean="0">
              <a:latin typeface="+mj-ea"/>
            </a:endParaRPr>
          </a:p>
        </p:txBody>
      </p:sp>
      <p:sp>
        <p:nvSpPr>
          <p:cNvPr id="14" name="Shape 233"/>
          <p:cNvSpPr/>
          <p:nvPr/>
        </p:nvSpPr>
        <p:spPr>
          <a:xfrm>
            <a:off x="3421483" y="4674690"/>
            <a:ext cx="3190414" cy="39645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+mn-ea"/>
                <a:cs typeface="Calibri"/>
                <a:sym typeface="Calibri"/>
              </a:rPr>
              <a:t>SITA </a:t>
            </a:r>
            <a:r>
              <a:rPr lang="en-US" dirty="0" err="1" smtClean="0">
                <a:latin typeface="+mn-ea"/>
                <a:cs typeface="Calibri"/>
                <a:sym typeface="Calibri"/>
              </a:rPr>
              <a:t>Standard中心</a:t>
            </a:r>
            <a:r>
              <a:rPr lang="en-US" dirty="0" smtClean="0">
                <a:latin typeface="+mn-ea"/>
                <a:cs typeface="Calibri"/>
                <a:sym typeface="Calibri"/>
              </a:rPr>
              <a:t> </a:t>
            </a:r>
            <a:r>
              <a:rPr lang="en-US" altLang="ja-JP" dirty="0" smtClean="0">
                <a:latin typeface="+mn-ea"/>
                <a:cs typeface="Calibri"/>
                <a:sym typeface="Calibri"/>
              </a:rPr>
              <a:t>30-2</a:t>
            </a:r>
            <a:endParaRPr lang="en-US" dirty="0">
              <a:latin typeface="+mn-ea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182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RGC_10-2</a:t>
            </a:r>
            <a:endParaRPr lang="en-US" dirty="0">
              <a:latin typeface="+mj-ea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4608513" y="6272013"/>
            <a:ext cx="4296358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altLang="ja-JP" dirty="0">
                <a:cs typeface="Calibri"/>
                <a:sym typeface="Calibri"/>
              </a:rPr>
              <a:t>Harwerth RS, et al, </a:t>
            </a:r>
            <a:r>
              <a:rPr lang="en-US" altLang="ja-JP" dirty="0" err="1">
                <a:cs typeface="Calibri"/>
                <a:sym typeface="Calibri"/>
              </a:rPr>
              <a:t>Prog</a:t>
            </a:r>
            <a:r>
              <a:rPr lang="en-US" altLang="ja-JP" dirty="0">
                <a:cs typeface="Calibri"/>
                <a:sym typeface="Calibri"/>
              </a:rPr>
              <a:t> </a:t>
            </a:r>
            <a:r>
              <a:rPr lang="en-US" altLang="ja-JP" dirty="0" err="1">
                <a:cs typeface="Calibri"/>
                <a:sym typeface="Calibri"/>
              </a:rPr>
              <a:t>Retin</a:t>
            </a:r>
            <a:r>
              <a:rPr lang="en-US" altLang="ja-JP" dirty="0">
                <a:cs typeface="Calibri"/>
                <a:sym typeface="Calibri"/>
              </a:rPr>
              <a:t> Eye Res. 2010</a:t>
            </a:r>
            <a:endParaRPr lang="en-US" dirty="0" smtClean="0">
              <a:latin typeface="Calibri"/>
              <a:ea typeface="Calibri"/>
              <a:cs typeface="Calibri"/>
              <a:sym typeface="Calibri"/>
            </a:endParaRPr>
          </a:p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Medeiros </a:t>
            </a: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FA. 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ArchOphthalmol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2012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2539717" y="1865742"/>
            <a:ext cx="4327323" cy="1709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m=[0.054*(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*1.32)]+0.9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b=[-1.5*(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ec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*1.32)]-14.8</a:t>
            </a:r>
          </a:p>
          <a:p>
            <a:pPr algn="ctr"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={[(s-1)-b]/m}+4.7</a:t>
            </a:r>
          </a:p>
          <a:p>
            <a:pPr algn="ctr">
              <a:buSzPct val="25000"/>
            </a:pPr>
            <a:r>
              <a:rPr lang="en-US" sz="2800" dirty="0" smtClean="0">
                <a:ea typeface="Calibri"/>
                <a:cs typeface="Calibri"/>
                <a:sym typeface="Calibri"/>
              </a:rPr>
              <a:t>RGC</a:t>
            </a:r>
            <a:r>
              <a:rPr lang="en-US" altLang="ja-JP" sz="2800" dirty="0" smtClean="0">
                <a:ea typeface="Calibri"/>
                <a:cs typeface="Calibri"/>
                <a:sym typeface="Calibri"/>
              </a:rPr>
              <a:t>_10-2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=[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∑10^(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gc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*0.1)]</a:t>
            </a:r>
            <a:r>
              <a:rPr lang="en-US" sz="2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/9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796892" y="5112532"/>
                <a:ext cx="5812971" cy="9540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𝐴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𝑠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6: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𝐴𝑠</m:t>
                      </m:r>
                      <m:r>
                        <a:rPr lang="en-US" altLang="ja-JP" b="0" i="1" smtClean="0">
                          <a:latin typeface="Cambria Math" charset="0"/>
                        </a:rPr>
                        <m:t>2=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6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:</m:t>
                      </m:r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sSup>
                        <m:sSupPr>
                          <m:ctrlPr>
                            <a:rPr lang="en-US" i="1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charset="0"/>
                                    </a:rPr>
                                    <m:t>4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US" b="0" i="0" smtClean="0">
                          <a:latin typeface="Cambria Math" charset="0"/>
                        </a:rPr>
                        <m:t>=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: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0" smtClean="0">
                          <a:latin typeface="Cambria Math" charset="0"/>
                        </a:rPr>
                        <m:t>9 :1 </m:t>
                      </m:r>
                    </m:oMath>
                  </m:oMathPara>
                </a14:m>
                <a:endParaRPr lang="en-US" dirty="0"/>
              </a:p>
              <a:p>
                <a:endParaRPr lang="en-US" b="0" dirty="0" smtClean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6892" y="5112532"/>
                <a:ext cx="5812971" cy="95404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/>
          <p:cNvSpPr/>
          <p:nvPr/>
        </p:nvSpPr>
        <p:spPr>
          <a:xfrm>
            <a:off x="6063082" y="3983765"/>
            <a:ext cx="25907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ganglion cell quantity (</a:t>
            </a:r>
            <a:r>
              <a:rPr lang="en-US" dirty="0" err="1"/>
              <a:t>gc</a:t>
            </a:r>
            <a:r>
              <a:rPr lang="en-US" dirty="0" smtClean="0"/>
              <a:t>)</a:t>
            </a:r>
          </a:p>
          <a:p>
            <a:r>
              <a:rPr lang="en-US" dirty="0"/>
              <a:t>visual field sensitivity (s</a:t>
            </a:r>
            <a:r>
              <a:rPr lang="en-US" dirty="0" smtClean="0"/>
              <a:t>)</a:t>
            </a:r>
          </a:p>
          <a:p>
            <a:r>
              <a:rPr lang="en-US" dirty="0"/>
              <a:t>eccentricity (</a:t>
            </a:r>
            <a:r>
              <a:rPr lang="en-US" dirty="0" err="1"/>
              <a:t>ec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385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07"/>
          <p:cNvSpPr txBox="1"/>
          <p:nvPr/>
        </p:nvSpPr>
        <p:spPr>
          <a:xfrm>
            <a:off x="1283337" y="2047004"/>
            <a:ext cx="6605093" cy="18282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lIns="68569" tIns="34275" rIns="68569" bIns="34275" anchor="t" anchorCtr="0">
            <a:noAutofit/>
          </a:bodyPr>
          <a:lstStyle/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d = (−0.007*age) + 1.4 </a:t>
            </a:r>
            <a:endParaRPr lang="en-US" altLang="ja-JP" sz="2100" dirty="0"/>
          </a:p>
          <a:p>
            <a:pPr algn="ctr"/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c = (−</a:t>
            </a:r>
            <a:r>
              <a:rPr lang="en-US" altLang="ja-JP" sz="2100" dirty="0" smtClean="0">
                <a:latin typeface="Arial" panose="020B0604020202020204" pitchFamily="34" charset="0"/>
              </a:rPr>
              <a:t>0.26*MD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+ 0.12 </a:t>
            </a:r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= </a:t>
            </a:r>
            <a:r>
              <a:rPr lang="en-US" altLang="ja-JP" sz="2100" dirty="0" err="1" smtClean="0">
                <a:latin typeface="Arial" panose="020B0604020202020204" pitchFamily="34" charset="0"/>
              </a:rPr>
              <a:t>ave</a:t>
            </a:r>
            <a:r>
              <a:rPr lang="en-US" altLang="ja-JP" sz="2100" dirty="0" smtClean="0">
                <a:latin typeface="Arial" panose="020B0604020202020204" pitchFamily="34" charset="0"/>
              </a:rPr>
              <a:t> cpRNFLT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  <a:r>
              <a:rPr lang="en-US" altLang="ja-JP" sz="2100" dirty="0" err="1" smtClean="0">
                <a:solidFill>
                  <a:srgbClr val="FF0000"/>
                </a:solidFill>
                <a:latin typeface="Arial" panose="020B0604020202020204" pitchFamily="34" charset="0"/>
              </a:rPr>
              <a:t>θ</a:t>
            </a:r>
            <a:r>
              <a:rPr lang="en-US" altLang="ja-JP" sz="2100" dirty="0" smtClean="0">
                <a:solidFill>
                  <a:srgbClr val="FF0000"/>
                </a:solidFill>
                <a:latin typeface="Arial" panose="020B0604020202020204" pitchFamily="34" charset="0"/>
              </a:rPr>
              <a:t>/360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*10870*d </a:t>
            </a:r>
          </a:p>
          <a:p>
            <a:pPr algn="ctr"/>
            <a:endParaRPr lang="en-US" altLang="ja-JP" sz="2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RGC_OCT= </a:t>
            </a:r>
            <a:r>
              <a:rPr lang="en-US" altLang="ja-JP" sz="2100" dirty="0">
                <a:solidFill>
                  <a:srgbClr val="000000"/>
                </a:solidFill>
                <a:latin typeface="Arial" panose="020B0604020202020204" pitchFamily="34" charset="0"/>
              </a:rPr>
              <a:t>10^[(log(a)*10 −c)*0.1</a:t>
            </a:r>
            <a:r>
              <a:rPr lang="en-US" altLang="ja-JP" sz="2100" dirty="0" smtClean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  <a:endParaRPr lang="en-US" altLang="ja-JP" sz="2100" dirty="0"/>
          </a:p>
        </p:txBody>
      </p:sp>
      <p:sp>
        <p:nvSpPr>
          <p:cNvPr id="5" name="Shape 210"/>
          <p:cNvSpPr/>
          <p:nvPr/>
        </p:nvSpPr>
        <p:spPr>
          <a:xfrm>
            <a:off x="5232401" y="6508102"/>
            <a:ext cx="3712227" cy="69979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algn="r">
              <a:buSzPct val="25000"/>
            </a:pPr>
            <a:r>
              <a:rPr lang="en-US" dirty="0" smtClean="0">
                <a:latin typeface="Calibri"/>
                <a:ea typeface="Calibri"/>
                <a:cs typeface="Calibri"/>
                <a:sym typeface="Calibri"/>
              </a:rPr>
              <a:t>Zhang C. Ophthalmology 2014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2809068" y="385291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/>
              <a:t/>
            </a:r>
            <a:br>
              <a:rPr lang="en-US" altLang="ja-JP" dirty="0"/>
            </a:br>
            <a:endParaRPr lang="ja-JP" alt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442953" y="4399300"/>
            <a:ext cx="2312069" cy="1553413"/>
            <a:chOff x="3456056" y="4074068"/>
            <a:chExt cx="2312069" cy="1553413"/>
          </a:xfrm>
        </p:grpSpPr>
        <p:sp>
          <p:nvSpPr>
            <p:cNvPr id="17" name="TextBox 16"/>
            <p:cNvSpPr txBox="1"/>
            <p:nvPr/>
          </p:nvSpPr>
          <p:spPr>
            <a:xfrm>
              <a:off x="4158001" y="4074068"/>
              <a:ext cx="881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/>
                <a:t>cpRNFL</a:t>
              </a:r>
              <a:endParaRPr lang="en-US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456056" y="4736573"/>
              <a:ext cx="535724" cy="890908"/>
              <a:chOff x="4331126" y="4470853"/>
              <a:chExt cx="535724" cy="890908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4350811" y="4470853"/>
                <a:ext cx="500295" cy="544423"/>
              </a:xfrm>
              <a:prstGeom prst="ellipse">
                <a:avLst/>
              </a:prstGeom>
              <a:solidFill>
                <a:srgbClr val="0700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331126" y="499242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360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232401" y="4703311"/>
              <a:ext cx="535724" cy="924170"/>
              <a:chOff x="4331126" y="5472201"/>
              <a:chExt cx="535724" cy="92417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346871" y="5472201"/>
                <a:ext cx="504234" cy="548710"/>
                <a:chOff x="6953300" y="3833811"/>
                <a:chExt cx="806400" cy="806400"/>
              </a:xfrm>
            </p:grpSpPr>
            <p:sp>
              <p:nvSpPr>
                <p:cNvPr id="21" name="Oval 20"/>
                <p:cNvSpPr/>
                <p:nvPr/>
              </p:nvSpPr>
              <p:spPr>
                <a:xfrm>
                  <a:off x="6959600" y="3836961"/>
                  <a:ext cx="800100" cy="800100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Pie 21"/>
                <p:cNvSpPr/>
                <p:nvPr/>
              </p:nvSpPr>
              <p:spPr>
                <a:xfrm rot="10800000">
                  <a:off x="6953300" y="3833811"/>
                  <a:ext cx="806400" cy="806400"/>
                </a:xfrm>
                <a:prstGeom prst="pie">
                  <a:avLst>
                    <a:gd name="adj1" fmla="val 5423411"/>
                    <a:gd name="adj2" fmla="val 16181995"/>
                  </a:avLst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4331126" y="6027039"/>
                <a:ext cx="535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180</a:t>
                </a:r>
                <a:endParaRPr lang="en-US" dirty="0"/>
              </a:p>
            </p:txBody>
          </p:sp>
        </p:grpSp>
      </p:grpSp>
      <p:sp>
        <p:nvSpPr>
          <p:cNvPr id="20" name="Rectangle 9"/>
          <p:cNvSpPr/>
          <p:nvPr/>
        </p:nvSpPr>
        <p:spPr>
          <a:xfrm>
            <a:off x="5270913" y="6116354"/>
            <a:ext cx="3797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>
                <a:latin typeface="Arial" panose="020B0604020202020204" pitchFamily="34" charset="0"/>
              </a:rPr>
              <a:t>cpRNFLT; </a:t>
            </a:r>
            <a:r>
              <a:rPr lang="ja-JP" altLang="en-US" dirty="0" smtClean="0">
                <a:latin typeface="Arial" panose="020B0604020202020204" pitchFamily="34" charset="0"/>
              </a:rPr>
              <a:t>乳頭周囲神経節細胞層厚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+mj-ea"/>
                <a:cs typeface="Calibri"/>
                <a:sym typeface="Calibri"/>
              </a:rPr>
              <a:t>RGC_OCT</a:t>
            </a:r>
            <a:endParaRPr lang="en-US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3097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21867</TotalTime>
  <Words>2086</Words>
  <Application>Microsoft Macintosh PowerPoint</Application>
  <PresentationFormat>On-screen Show (4:3)</PresentationFormat>
  <Paragraphs>259</Paragraphs>
  <Slides>23</Slides>
  <Notes>21</Notes>
  <HiddenSlides>5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6" baseType="lpstr">
      <vt:lpstr>Calibri</vt:lpstr>
      <vt:lpstr>Calibri Light</vt:lpstr>
      <vt:lpstr>Cambria Math</vt:lpstr>
      <vt:lpstr>Century</vt:lpstr>
      <vt:lpstr>Mangal</vt:lpstr>
      <vt:lpstr>ＭＳ ゴシック</vt:lpstr>
      <vt:lpstr>Times New Roman</vt:lpstr>
      <vt:lpstr>Wingdings</vt:lpstr>
      <vt:lpstr>Yu Gothic</vt:lpstr>
      <vt:lpstr>游ゴシック</vt:lpstr>
      <vt:lpstr>游ゴシック Light</vt:lpstr>
      <vt:lpstr>Arial</vt:lpstr>
      <vt:lpstr>Office Theme</vt:lpstr>
      <vt:lpstr>ハンフリー10-2とOCTから算出する網膜神経節細胞数</vt:lpstr>
      <vt:lpstr>背景</vt:lpstr>
      <vt:lpstr>背景</vt:lpstr>
      <vt:lpstr>目的</vt:lpstr>
      <vt:lpstr>対象</vt:lpstr>
      <vt:lpstr>対象</vt:lpstr>
      <vt:lpstr>PowerPoint Presentation</vt:lpstr>
      <vt:lpstr>RGC_10-2</vt:lpstr>
      <vt:lpstr>PowerPoint Presentation</vt:lpstr>
      <vt:lpstr>MD10-2 vs RGC_OCT</vt:lpstr>
      <vt:lpstr>RGC_10-2 vs RGC_OCT 360 &amp;180 degree</vt:lpstr>
      <vt:lpstr>Weighted RGC</vt:lpstr>
      <vt:lpstr>MD10-2 vs wrgc</vt:lpstr>
      <vt:lpstr>結果のまとめ</vt:lpstr>
      <vt:lpstr>10-2測定点とcpRNFLTの対応 </vt:lpstr>
      <vt:lpstr>Why?</vt:lpstr>
      <vt:lpstr>RGC displacement</vt:lpstr>
      <vt:lpstr>結語</vt:lpstr>
      <vt:lpstr>背景</vt:lpstr>
      <vt:lpstr>背景</vt:lpstr>
      <vt:lpstr>サブ解析</vt:lpstr>
      <vt:lpstr>サブ解析</vt:lpstr>
      <vt:lpstr>RGC_10-2 vs RGC_24-2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小川俊平</dc:creator>
  <cp:lastModifiedBy>小川俊平</cp:lastModifiedBy>
  <cp:revision>449</cp:revision>
  <dcterms:created xsi:type="dcterms:W3CDTF">2017-05-19T11:56:16Z</dcterms:created>
  <dcterms:modified xsi:type="dcterms:W3CDTF">2017-09-26T06:55:07Z</dcterms:modified>
</cp:coreProperties>
</file>